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43" r:id="rId2"/>
    <p:sldMasterId id="2147483755" r:id="rId3"/>
    <p:sldMasterId id="2147483767" r:id="rId4"/>
    <p:sldMasterId id="2147483779" r:id="rId5"/>
    <p:sldMasterId id="2147483791" r:id="rId6"/>
    <p:sldMasterId id="2147483803" r:id="rId7"/>
  </p:sldMasterIdLst>
  <p:notesMasterIdLst>
    <p:notesMasterId r:id="rId98"/>
  </p:notesMasterIdLst>
  <p:handoutMasterIdLst>
    <p:handoutMasterId r:id="rId99"/>
  </p:handoutMasterIdLst>
  <p:sldIdLst>
    <p:sldId id="256" r:id="rId8"/>
    <p:sldId id="1345" r:id="rId9"/>
    <p:sldId id="1054" r:id="rId10"/>
    <p:sldId id="1323" r:id="rId11"/>
    <p:sldId id="298" r:id="rId12"/>
    <p:sldId id="440" r:id="rId13"/>
    <p:sldId id="359" r:id="rId14"/>
    <p:sldId id="465" r:id="rId15"/>
    <p:sldId id="452" r:id="rId16"/>
    <p:sldId id="453" r:id="rId17"/>
    <p:sldId id="454" r:id="rId18"/>
    <p:sldId id="455" r:id="rId19"/>
    <p:sldId id="458" r:id="rId20"/>
    <p:sldId id="459" r:id="rId21"/>
    <p:sldId id="456" r:id="rId22"/>
    <p:sldId id="460" r:id="rId23"/>
    <p:sldId id="461" r:id="rId24"/>
    <p:sldId id="462" r:id="rId25"/>
    <p:sldId id="431" r:id="rId26"/>
    <p:sldId id="435" r:id="rId27"/>
    <p:sldId id="264" r:id="rId28"/>
    <p:sldId id="275" r:id="rId29"/>
    <p:sldId id="269" r:id="rId30"/>
    <p:sldId id="273" r:id="rId31"/>
    <p:sldId id="272" r:id="rId32"/>
    <p:sldId id="270" r:id="rId33"/>
    <p:sldId id="271" r:id="rId34"/>
    <p:sldId id="274" r:id="rId35"/>
    <p:sldId id="267" r:id="rId36"/>
    <p:sldId id="276" r:id="rId37"/>
    <p:sldId id="277" r:id="rId38"/>
    <p:sldId id="278" r:id="rId39"/>
    <p:sldId id="279" r:id="rId40"/>
    <p:sldId id="280" r:id="rId41"/>
    <p:sldId id="282" r:id="rId42"/>
    <p:sldId id="285" r:id="rId43"/>
    <p:sldId id="284" r:id="rId44"/>
    <p:sldId id="283" r:id="rId45"/>
    <p:sldId id="1324" r:id="rId46"/>
    <p:sldId id="1325" r:id="rId47"/>
    <p:sldId id="1326" r:id="rId48"/>
    <p:sldId id="1327" r:id="rId49"/>
    <p:sldId id="1329" r:id="rId50"/>
    <p:sldId id="1328" r:id="rId51"/>
    <p:sldId id="293" r:id="rId52"/>
    <p:sldId id="295" r:id="rId53"/>
    <p:sldId id="294" r:id="rId54"/>
    <p:sldId id="287" r:id="rId55"/>
    <p:sldId id="292" r:id="rId56"/>
    <p:sldId id="291" r:id="rId57"/>
    <p:sldId id="290" r:id="rId58"/>
    <p:sldId id="358" r:id="rId59"/>
    <p:sldId id="1330" r:id="rId60"/>
    <p:sldId id="367" r:id="rId61"/>
    <p:sldId id="363" r:id="rId62"/>
    <p:sldId id="393" r:id="rId63"/>
    <p:sldId id="366" r:id="rId64"/>
    <p:sldId id="364" r:id="rId65"/>
    <p:sldId id="365" r:id="rId66"/>
    <p:sldId id="416" r:id="rId67"/>
    <p:sldId id="1331" r:id="rId68"/>
    <p:sldId id="1332" r:id="rId69"/>
    <p:sldId id="1333" r:id="rId70"/>
    <p:sldId id="1334" r:id="rId71"/>
    <p:sldId id="1335" r:id="rId72"/>
    <p:sldId id="386" r:id="rId73"/>
    <p:sldId id="1337" r:id="rId74"/>
    <p:sldId id="417" r:id="rId75"/>
    <p:sldId id="303" r:id="rId76"/>
    <p:sldId id="302" r:id="rId77"/>
    <p:sldId id="301" r:id="rId78"/>
    <p:sldId id="297" r:id="rId79"/>
    <p:sldId id="299" r:id="rId80"/>
    <p:sldId id="1338" r:id="rId81"/>
    <p:sldId id="304" r:id="rId82"/>
    <p:sldId id="305" r:id="rId83"/>
    <p:sldId id="306" r:id="rId84"/>
    <p:sldId id="1340" r:id="rId85"/>
    <p:sldId id="1339" r:id="rId86"/>
    <p:sldId id="1341" r:id="rId87"/>
    <p:sldId id="331" r:id="rId88"/>
    <p:sldId id="927" r:id="rId89"/>
    <p:sldId id="932" r:id="rId90"/>
    <p:sldId id="931" r:id="rId91"/>
    <p:sldId id="928" r:id="rId92"/>
    <p:sldId id="1343" r:id="rId93"/>
    <p:sldId id="1342" r:id="rId94"/>
    <p:sldId id="860" r:id="rId95"/>
    <p:sldId id="1336" r:id="rId96"/>
    <p:sldId id="1344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907"/>
    <p:restoredTop sz="95680"/>
  </p:normalViewPr>
  <p:slideViewPr>
    <p:cSldViewPr snapToGrid="0" snapToObjects="1">
      <p:cViewPr varScale="1">
        <p:scale>
          <a:sx n="73" d="100"/>
          <a:sy n="73" d="100"/>
        </p:scale>
        <p:origin x="22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28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/>
              <a:t>AlexNet</a:t>
            </a:r>
            <a:r>
              <a:rPr lang="en-US" sz="2000" dirty="0"/>
              <a:t> vs VGG-16</a:t>
            </a:r>
          </a:p>
          <a:p>
            <a:pPr>
              <a:defRPr sz="2000"/>
            </a:pPr>
            <a:r>
              <a:rPr lang="en-US" sz="2000" dirty="0"/>
              <a:t> (Memory, KB)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'AlexNet vs VGG-16'!$C$6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VGG-16'!$C$7:$C$14</c:f>
              <c:numCache>
                <c:formatCode>General</c:formatCode>
                <c:ptCount val="8"/>
                <c:pt idx="0">
                  <c:v>784</c:v>
                </c:pt>
                <c:pt idx="1">
                  <c:v>546.75</c:v>
                </c:pt>
                <c:pt idx="2">
                  <c:v>253.5</c:v>
                </c:pt>
                <c:pt idx="3">
                  <c:v>169</c:v>
                </c:pt>
                <c:pt idx="4">
                  <c:v>169</c:v>
                </c:pt>
                <c:pt idx="5">
                  <c:v>16</c:v>
                </c:pt>
                <c:pt idx="6">
                  <c:v>16</c:v>
                </c:pt>
                <c:pt idx="7">
                  <c:v>3.90625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9C-6346-8C3C-2939420A752E}"/>
            </c:ext>
          </c:extLst>
        </c:ser>
        <c:ser>
          <c:idx val="1"/>
          <c:order val="1"/>
          <c:tx>
            <c:strRef>
              <c:f>'AlexNet vs VGG-16'!$D$6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VGG-16'!$D$7:$D$14</c:f>
              <c:numCache>
                <c:formatCode>0</c:formatCode>
                <c:ptCount val="8"/>
                <c:pt idx="0">
                  <c:v>25088</c:v>
                </c:pt>
                <c:pt idx="1">
                  <c:v>12544</c:v>
                </c:pt>
                <c:pt idx="2">
                  <c:v>6272</c:v>
                </c:pt>
                <c:pt idx="3">
                  <c:v>4704</c:v>
                </c:pt>
                <c:pt idx="4">
                  <c:v>1176</c:v>
                </c:pt>
                <c:pt idx="5">
                  <c:v>16</c:v>
                </c:pt>
                <c:pt idx="6">
                  <c:v>16</c:v>
                </c:pt>
                <c:pt idx="7">
                  <c:v>3.90625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9C-6346-8C3C-2939420A75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44696336"/>
        <c:axId val="1544698112"/>
      </c:barChart>
      <c:catAx>
        <c:axId val="154469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4698112"/>
        <c:crosses val="autoZero"/>
        <c:auto val="1"/>
        <c:lblAlgn val="ctr"/>
        <c:lblOffset val="100"/>
        <c:noMultiLvlLbl val="0"/>
      </c:catAx>
      <c:valAx>
        <c:axId val="15446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469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/>
              <a:t>AlexNet</a:t>
            </a:r>
            <a:r>
              <a:rPr lang="en-US" sz="2000" dirty="0"/>
              <a:t> vs VGG-16 </a:t>
            </a:r>
          </a:p>
          <a:p>
            <a:pPr>
              <a:defRPr sz="2000"/>
            </a:pPr>
            <a:r>
              <a:rPr lang="en-US" sz="2000" dirty="0"/>
              <a:t>(</a:t>
            </a:r>
            <a:r>
              <a:rPr lang="en-US" sz="2000" dirty="0" err="1"/>
              <a:t>Params</a:t>
            </a:r>
            <a:r>
              <a:rPr lang="en-US" sz="2000" dirty="0"/>
              <a:t>, 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'AlexNet vs VGG-16'!$E$6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VGG-16'!$E$7:$E$14</c:f>
              <c:numCache>
                <c:formatCode>General</c:formatCode>
                <c:ptCount val="8"/>
                <c:pt idx="0">
                  <c:v>23.295999999999999</c:v>
                </c:pt>
                <c:pt idx="1">
                  <c:v>307.392</c:v>
                </c:pt>
                <c:pt idx="2">
                  <c:v>663.93599999999947</c:v>
                </c:pt>
                <c:pt idx="3">
                  <c:v>884.99199999999996</c:v>
                </c:pt>
                <c:pt idx="4">
                  <c:v>590.08000000000004</c:v>
                </c:pt>
                <c:pt idx="5">
                  <c:v>37752.832000000002</c:v>
                </c:pt>
                <c:pt idx="6">
                  <c:v>16781.312000000002</c:v>
                </c:pt>
                <c:pt idx="7">
                  <c:v>4097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7C-A747-9654-A3EC7CD8722E}"/>
            </c:ext>
          </c:extLst>
        </c:ser>
        <c:ser>
          <c:idx val="1"/>
          <c:order val="1"/>
          <c:tx>
            <c:strRef>
              <c:f>'AlexNet vs VGG-16'!$F$6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VGG-16'!$F$7:$F$14</c:f>
              <c:numCache>
                <c:formatCode>0</c:formatCode>
                <c:ptCount val="8"/>
                <c:pt idx="0">
                  <c:v>38.72</c:v>
                </c:pt>
                <c:pt idx="1">
                  <c:v>221.44</c:v>
                </c:pt>
                <c:pt idx="2">
                  <c:v>885.24800000000005</c:v>
                </c:pt>
                <c:pt idx="3">
                  <c:v>5899.7759999999998</c:v>
                </c:pt>
                <c:pt idx="4">
                  <c:v>7079.424</c:v>
                </c:pt>
                <c:pt idx="5">
                  <c:v>102760.448</c:v>
                </c:pt>
                <c:pt idx="6">
                  <c:v>16777.216</c:v>
                </c:pt>
                <c:pt idx="7">
                  <c:v>4096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7C-A747-9654-A3EC7CD872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422376688"/>
        <c:axId val="830316800"/>
      </c:barChart>
      <c:catAx>
        <c:axId val="142237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316800"/>
        <c:crosses val="autoZero"/>
        <c:auto val="1"/>
        <c:lblAlgn val="ctr"/>
        <c:lblOffset val="100"/>
        <c:noMultiLvlLbl val="0"/>
      </c:catAx>
      <c:valAx>
        <c:axId val="83031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37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/>
              <a:t>AlexNet</a:t>
            </a:r>
            <a:r>
              <a:rPr lang="en-US" sz="2000" dirty="0"/>
              <a:t> vs VGG-16 </a:t>
            </a:r>
          </a:p>
          <a:p>
            <a:pPr>
              <a:defRPr sz="2000"/>
            </a:pPr>
            <a:r>
              <a:rPr lang="en-US" sz="2000" dirty="0"/>
              <a:t>(MFLOPs)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'AlexNet vs VGG-16'!$G$6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VGG-16'!$G$7:$G$14</c:f>
              <c:numCache>
                <c:formatCode>General</c:formatCode>
                <c:ptCount val="8"/>
                <c:pt idx="0">
                  <c:v>72.855551999999946</c:v>
                </c:pt>
                <c:pt idx="1">
                  <c:v>223.94880000000001</c:v>
                </c:pt>
                <c:pt idx="2">
                  <c:v>112.140288</c:v>
                </c:pt>
                <c:pt idx="3">
                  <c:v>149.52038400000001</c:v>
                </c:pt>
                <c:pt idx="4">
                  <c:v>99.680256</c:v>
                </c:pt>
                <c:pt idx="5">
                  <c:v>37.748736000000001</c:v>
                </c:pt>
                <c:pt idx="6">
                  <c:v>16.777215999999999</c:v>
                </c:pt>
                <c:pt idx="7">
                  <c:v>4.0960000000000001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62-5542-8B21-BD2FA0FB8AFC}"/>
            </c:ext>
          </c:extLst>
        </c:ser>
        <c:ser>
          <c:idx val="1"/>
          <c:order val="1"/>
          <c:tx>
            <c:strRef>
              <c:f>'AlexNet vs VGG-16'!$H$6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VGG-16'!$H$7:$H$14</c:f>
              <c:numCache>
                <c:formatCode>0</c:formatCode>
                <c:ptCount val="8"/>
                <c:pt idx="0">
                  <c:v>1936.392192</c:v>
                </c:pt>
                <c:pt idx="1">
                  <c:v>2774.5320959999999</c:v>
                </c:pt>
                <c:pt idx="2">
                  <c:v>2774.5320959999999</c:v>
                </c:pt>
                <c:pt idx="3">
                  <c:v>4624.2201599999999</c:v>
                </c:pt>
                <c:pt idx="4">
                  <c:v>1387.266048</c:v>
                </c:pt>
                <c:pt idx="5">
                  <c:v>102.760448</c:v>
                </c:pt>
                <c:pt idx="6">
                  <c:v>16.777215999999999</c:v>
                </c:pt>
                <c:pt idx="7">
                  <c:v>4.0960000000000001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62-5542-8B21-BD2FA0FB8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524749472"/>
        <c:axId val="1329726544"/>
      </c:barChart>
      <c:catAx>
        <c:axId val="52474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726544"/>
        <c:crosses val="autoZero"/>
        <c:auto val="1"/>
        <c:lblAlgn val="ctr"/>
        <c:lblOffset val="100"/>
        <c:noMultiLvlLbl val="0"/>
      </c:catAx>
      <c:valAx>
        <c:axId val="132972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74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19-4C43-80EE-37EC1290AD9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19-4C43-80EE-37EC1290A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545177136"/>
        <c:axId val="1548654032"/>
      </c:barChart>
      <c:catAx>
        <c:axId val="1545177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8654032"/>
        <c:crosses val="autoZero"/>
        <c:auto val="1"/>
        <c:lblAlgn val="ctr"/>
        <c:lblOffset val="100"/>
        <c:noMultiLvlLbl val="0"/>
      </c:catAx>
      <c:valAx>
        <c:axId val="154865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177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19-4C43-80EE-37EC1290AD9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19-4C43-80EE-37EC1290A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545177136"/>
        <c:axId val="1548654032"/>
      </c:barChart>
      <c:catAx>
        <c:axId val="1545177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8654032"/>
        <c:crosses val="autoZero"/>
        <c:auto val="1"/>
        <c:lblAlgn val="ctr"/>
        <c:lblOffset val="100"/>
        <c:noMultiLvlLbl val="0"/>
      </c:catAx>
      <c:valAx>
        <c:axId val="154865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177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35BAC3-A8D8-EE4D-A96A-0C5669EC1E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FB835-3E91-324E-93FF-6CB07FB7C9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9C6BE-BF3C-3247-B38A-0746640337B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553B3-080F-AB4C-9A7F-DC907E1619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E34DC-1AF7-CB4E-A51F-92B3B356F5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616C5-89ED-754B-B7AC-06D832F09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ED078-6CA9-464C-9FDF-C13E00F27E57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7B4FF-5D14-144D-9658-262B49CD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53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53F36-31E0-C44E-A093-C30EB1EC5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873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72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9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48017-A63F-4066-B29F-EED7C58C97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16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Object detection system overview.</a:t>
            </a:r>
            <a:r>
              <a:rPr lang="en-US" sz="1200" dirty="0"/>
              <a:t> Our system (1) takes an input image, (2) extracts around 2000 bottom-up region proposals, (3) computes features for each proposal using a large convolutional neural network (CNN), and then (4) classifies each region using class-specific linear SVMs. </a:t>
            </a:r>
            <a:r>
              <a:rPr lang="en-US" sz="1200" b="1" dirty="0"/>
              <a:t>R-CNN achieves a mean average precision (</a:t>
            </a:r>
            <a:r>
              <a:rPr lang="en-US" sz="1200" b="1" dirty="0" err="1"/>
              <a:t>mAP</a:t>
            </a:r>
            <a:r>
              <a:rPr lang="en-US" sz="1200" b="1" dirty="0"/>
              <a:t>) of 53.7% on PASCAL VOC 2010</a:t>
            </a:r>
            <a:r>
              <a:rPr lang="en-US" sz="1200" dirty="0"/>
              <a:t>. For comparison, </a:t>
            </a:r>
            <a:r>
              <a:rPr lang="en-US" sz="1200" dirty="0" err="1"/>
              <a:t>Uijlings</a:t>
            </a:r>
            <a:r>
              <a:rPr lang="en-US" sz="1200" dirty="0"/>
              <a:t> et al. (2013) report 35.1% </a:t>
            </a:r>
            <a:r>
              <a:rPr lang="en-US" sz="1200" dirty="0" err="1"/>
              <a:t>mAP</a:t>
            </a:r>
            <a:r>
              <a:rPr lang="en-US" sz="1200" dirty="0"/>
              <a:t> using the same region proposals, but with a spatial pyramid and bag-of-visual-words approach. </a:t>
            </a:r>
            <a:r>
              <a:rPr lang="en-US" sz="1200" b="1" dirty="0"/>
              <a:t>The popular deformable part models perform at 33.4%.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2ECB67-951F-4244-8472-7AB712305D66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9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12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7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</a:t>
            </a:r>
            <a:r>
              <a:rPr lang="en-US" baseline="0" dirty="0"/>
              <a:t>hese speed improvements do not sacrifice object detection accuracy. In fact, mean average precision is better than the baseline methods due to our improved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4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52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8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5BC1-B711-E84A-8F5D-985AB4808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4E56D-BB04-2848-8C46-819145AB6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DEB5C-550D-CC41-9843-35D5FC097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194A5-B1B2-2E44-A5BF-7DF78159D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69242-1ABC-6246-AE3F-99AA2883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9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705A-DA4E-364C-8B42-270BA39B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DAEFD-8E3F-E841-95CF-6E798E1D9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902A9-D760-B349-ABD3-12D8A86E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BC30F-393F-F948-8543-B50EEAA6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F0559-7B04-DE4E-9415-9DC9A3A7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8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AA364F-5C26-DF48-AC56-74E599E97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302C5-8CE3-EB49-B09D-BAAF17F08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EC876-389E-2C44-9B65-523D264D8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737F2-26C7-5549-9596-AE386F92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C9805-227D-4545-979B-AEB3C4D7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3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6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B447D9-C6D6-BA4A-AEE6-7715EF534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59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0B21F6-3712-FC4E-869D-F87CFAFF5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79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398C-AA4F-4247-876C-A04EEDDC3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502179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2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DE9493-5A81-124C-8AEC-89127A6E8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0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13F9CC7-C4AA-3643-BFB8-2E08EA87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267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9D047A3-590B-6D46-8863-85CDBCAC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09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D1BB-E2BB-D044-B5BF-C47832209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4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6D23A-8B8F-8247-A388-63894E79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01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1708-A903-3341-B550-3AFFB72B2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48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FAAE3-33D7-4242-AE8F-C7E83A1D9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DF55A-B9FC-6449-ADA4-7A3AFC4E8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4C074-1A26-F548-BA16-24A11B94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43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C0167-0599-744F-972B-575CA15BB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35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25C015-926E-3145-B082-09478829E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90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501D0B-49F0-B447-AA5C-62D16AC78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03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02E3C0-59E9-9F4D-B969-10E38A6FC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38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B447D9-C6D6-BA4A-AEE6-7715EF534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36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0B21F6-3712-FC4E-869D-F87CFAFF5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12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398C-AA4F-4247-876C-A04EEDDC3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502179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45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DE9493-5A81-124C-8AEC-89127A6E8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31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13F9CC7-C4AA-3643-BFB8-2E08EA87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64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9D047A3-590B-6D46-8863-85CDBCAC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2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F25F-292A-E849-A997-41AB33F24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E25D6-357A-5F42-8B87-419B2DC33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6E312-AEAA-F142-8E9C-909F5E8C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BBB80-EC72-0D46-905C-A3F415CD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9CDF6-7024-F145-9731-0B1C5791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61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D1BB-E2BB-D044-B5BF-C47832209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365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C0167-0599-744F-972B-575CA15BB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852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25C015-926E-3145-B082-09478829E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63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501D0B-49F0-B447-AA5C-62D16AC78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044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02E3C0-59E9-9F4D-B969-10E38A6FC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64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B447D9-C6D6-BA4A-AEE6-7715EF534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952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0B21F6-3712-FC4E-869D-F87CFAFF5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602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398C-AA4F-4247-876C-A04EEDDC3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502179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547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DE9493-5A81-124C-8AEC-89127A6E8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6232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13F9CC7-C4AA-3643-BFB8-2E08EA87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99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88A81-21F6-3D4F-AA3C-6E6799572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13B4-643D-6D41-A92A-8361427F4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2212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F9777-1E0D-0844-8010-035C7F10C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2212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648D4-6867-5047-8E8C-B8BEC322D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992937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999F6-DA62-BF4E-AEA7-6E673A368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99293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39820-79EE-B742-843E-80B2945D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2937"/>
            <a:ext cx="2743200" cy="365125"/>
          </a:xfrm>
        </p:spPr>
        <p:txBody>
          <a:bodyPr/>
          <a:lstStyle/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9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9D047A3-590B-6D46-8863-85CDBCAC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83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D1BB-E2BB-D044-B5BF-C47832209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495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C0167-0599-744F-972B-575CA15BB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24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25C015-926E-3145-B082-09478829E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4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501D0B-49F0-B447-AA5C-62D16AC78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522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02E3C0-59E9-9F4D-B969-10E38A6FC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041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B447D9-C6D6-BA4A-AEE6-7715EF534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1390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0B21F6-3712-FC4E-869D-F87CFAFF5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139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398C-AA4F-4247-876C-A04EEDDC3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502179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558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DE9493-5A81-124C-8AEC-89127A6E8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50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F02C-CA1F-8447-B991-F0658065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1001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2852E-9B42-414B-8E12-A5D0C1C82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602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DB96A-FECC-8342-9BDE-9C8F16020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2993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124DA-ECE3-0E4D-B11D-074C2ECA6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602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6D020-4B57-E549-B081-13D0E93FF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993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D4D18B-1086-DD44-9DE9-4E91C883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981214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E7261-1285-9446-850E-9CF9A6AD5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98121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25FDF-DB73-BB43-B971-744C2BD70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81214"/>
            <a:ext cx="2743200" cy="365125"/>
          </a:xfrm>
        </p:spPr>
        <p:txBody>
          <a:bodyPr/>
          <a:lstStyle/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383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13F9CC7-C4AA-3643-BFB8-2E08EA87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714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9D047A3-590B-6D46-8863-85CDBCAC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392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D1BB-E2BB-D044-B5BF-C47832209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837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C0167-0599-744F-972B-575CA15BB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25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25C015-926E-3145-B082-09478829E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65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501D0B-49F0-B447-AA5C-62D16AC78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727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02E3C0-59E9-9F4D-B969-10E38A6FC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1645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B447D9-C6D6-BA4A-AEE6-7715EF534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811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0B21F6-3712-FC4E-869D-F87CFAFF5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667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398C-AA4F-4247-876C-A04EEDDC3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502179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91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5B4A-7E2F-284C-BE8A-34F70F77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6EC1D-C31C-7542-8EB2-32563648E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2C9C4-8940-984C-B5D0-C5BFEEDC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407B2-46FF-4C4E-8942-9BA5446D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523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DE9493-5A81-124C-8AEC-89127A6E8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352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13F9CC7-C4AA-3643-BFB8-2E08EA87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9454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9D047A3-590B-6D46-8863-85CDBCAC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795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D1BB-E2BB-D044-B5BF-C47832209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443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C0167-0599-744F-972B-575CA15BB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997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25C015-926E-3145-B082-09478829E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563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501D0B-49F0-B447-AA5C-62D16AC78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641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02E3C0-59E9-9F4D-B969-10E38A6FC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048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B447D9-C6D6-BA4A-AEE6-7715EF534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940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0B21F6-3712-FC4E-869D-F87CFAFF5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1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46E56-E8F0-CF47-9772-28198C62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F4C73-0F0A-9D44-A36D-2641C8F6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D8FA3-8583-4947-8A26-AA263C9C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478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398C-AA4F-4247-876C-A04EEDDC3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502179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595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DE9493-5A81-124C-8AEC-89127A6E8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887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13F9CC7-C4AA-3643-BFB8-2E08EA87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380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9D047A3-590B-6D46-8863-85CDBCAC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56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D1BB-E2BB-D044-B5BF-C47832209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645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C0167-0599-744F-972B-575CA15BB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785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25C015-926E-3145-B082-09478829E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7894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501D0B-49F0-B447-AA5C-62D16AC78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01" y="6492240"/>
            <a:ext cx="1066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 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7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0386-F86C-1A43-89FD-25686A476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1BACF-E7A4-334C-A438-5BBFAA01D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15D3F-BAD2-244D-A9D9-B21E287BB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F627A-9AD3-BC45-B65A-73D8FE0F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558A8-7564-D145-81AF-D7D9FD306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BFD5C-398C-C746-84D3-F3E8D94B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0A46-478A-5F43-9607-BF5937EF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C4A6BF-1D6D-F340-A233-7F66F8026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56414-3F04-7741-9CB4-C5C119325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EF1AD-71A2-D345-B929-DD789AC73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C3D37-ECE8-B144-819C-1AB38D54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FB8F9-489A-264E-B849-6E97D31B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1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9D091-F3F6-FB4D-982A-6DA31E6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21C8B-BB7E-7A48-8A99-FC1C6757E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E0D8A-6456-9E4C-B364-E6E8CF448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BF649-A696-6D46-AF90-1521FC4C3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3A0BB-309A-CF49-9311-8D8E0524C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DE876-207B-0448-892C-0687D1A7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9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43000"/>
            <a:ext cx="10521696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95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43000"/>
            <a:ext cx="10521696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0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43000"/>
            <a:ext cx="10521696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89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43000"/>
            <a:ext cx="10521696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405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43000"/>
            <a:ext cx="10521696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8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43000"/>
            <a:ext cx="10521696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170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medium.com/ilenze-com/object-detection-using-deep-learning-for-advanced-users-part-1-183bbbb08b1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en/pets-christmas-dogs-cat-962215/" TargetMode="External"/><Relationship Id="rId4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service/license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pixabay.com/photos/duckling-duck-waterbird-chick-3456779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koen.me/research/selectivesearch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koen.me/research/selectivesearch/" TargetMode="Externa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research.microsoft.com/pubs/220569/ZitnickDollarECCV14edgeBoxes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Puppy.jpg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1.xml"/><Relationship Id="rId4" Type="http://schemas.openxmlformats.org/officeDocument/2006/relationships/hyperlink" Target="https://creativecommons.org/licenses/by/2.0/deed.en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1.xml"/><Relationship Id="rId5" Type="http://schemas.openxmlformats.org/officeDocument/2006/relationships/hyperlink" Target="https://creativecommons.org/licenses/by/2.0/deed.en" TargetMode="External"/><Relationship Id="rId4" Type="http://schemas.openxmlformats.org/officeDocument/2006/relationships/hyperlink" Target="https://commons.wikimedia.org/wiki/File:The_Puppy.jpg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1.xml"/><Relationship Id="rId5" Type="http://schemas.openxmlformats.org/officeDocument/2006/relationships/hyperlink" Target="https://creativecommons.org/licenses/by/2.0/deed.en" TargetMode="External"/><Relationship Id="rId4" Type="http://schemas.openxmlformats.org/officeDocument/2006/relationships/hyperlink" Target="https://commons.wikimedia.org/wiki/File:The_Puppy.jpg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1.xml"/><Relationship Id="rId5" Type="http://schemas.openxmlformats.org/officeDocument/2006/relationships/hyperlink" Target="https://creativecommons.org/licenses/by/2.0/deed.en" TargetMode="External"/><Relationship Id="rId4" Type="http://schemas.openxmlformats.org/officeDocument/2006/relationships/hyperlink" Target="https://commons.wikimedia.org/wiki/File:The_Puppy.jp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1.xml"/><Relationship Id="rId5" Type="http://schemas.openxmlformats.org/officeDocument/2006/relationships/hyperlink" Target="https://creativecommons.org/licenses/by/2.0/deed.en" TargetMode="External"/><Relationship Id="rId4" Type="http://schemas.openxmlformats.org/officeDocument/2006/relationships/hyperlink" Target="https://commons.wikimedia.org/wiki/File:The_Puppy.jpg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1.xml"/><Relationship Id="rId5" Type="http://schemas.openxmlformats.org/officeDocument/2006/relationships/hyperlink" Target="https://creativecommons.org/licenses/by/2.0/deed.en" TargetMode="External"/><Relationship Id="rId4" Type="http://schemas.openxmlformats.org/officeDocument/2006/relationships/hyperlink" Target="https://commons.wikimedia.org/wiki/File:The_Puppy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7.xml"/><Relationship Id="rId5" Type="http://schemas.openxmlformats.org/officeDocument/2006/relationships/hyperlink" Target="http://cocodataset.org/#home" TargetMode="External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cocodataset.org/#detection-leaderboard" TargetMode="External"/><Relationship Id="rId1" Type="http://schemas.openxmlformats.org/officeDocument/2006/relationships/slideLayout" Target="../slideLayouts/slideLayout5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dl.dropboxusercontent.com/s/vlyrkgd8nz8gy5l/fast-rcnn.pdf?dl=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dl.dropboxusercontent.com/s/vlyrkgd8nz8gy5l/fast-rcnn.pdf?dl=0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dl.dropboxusercontent.com/s/vlyrkgd8nz8gy5l/fast-rcnn.pdf?dl=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dl.dropboxusercontent.com/s/vlyrkgd8nz8gy5l/fast-rcnn.pdf?dl=0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dl.dropboxusercontent.com/s/vlyrkgd8nz8gy5l/fast-rcnn.pdf?dl=0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dl.dropboxusercontent.com/s/vlyrkgd8nz8gy5l/fast-rcnn.pdf?dl=0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dl.dropboxusercontent.com/s/vlyrkgd8nz8gy5l/fast-rcnn.pdf?dl=0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dl.dropboxusercontent.com/s/vlyrkgd8nz8gy5l/fast-rcnn.pdf?dl=0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arxiv.org/pdf/1504.08083.pdf" TargetMode="External"/><Relationship Id="rId1" Type="http://schemas.openxmlformats.org/officeDocument/2006/relationships/slideLayout" Target="../slideLayouts/slideLayout6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Relationship Id="rId4" Type="http://schemas.openxmlformats.org/officeDocument/2006/relationships/hyperlink" Target="https://web.eecs.umich.edu/~justincj/slides/eecs498/FA2020/598_FA2020_lecture15.pdf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4" Type="http://schemas.openxmlformats.org/officeDocument/2006/relationships/hyperlink" Target="https://web.eecs.umich.edu/~justincj/slides/eecs498/FA2020/598_FA2020_lecture15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Relationship Id="rId4" Type="http://schemas.openxmlformats.org/officeDocument/2006/relationships/hyperlink" Target="https://web.eecs.umich.edu/~justincj/slides/eecs498/FA2020/598_FA2020_lecture15.pdf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Relationship Id="rId4" Type="http://schemas.openxmlformats.org/officeDocument/2006/relationships/hyperlink" Target="https://web.eecs.umich.edu/~justincj/slides/eecs498/FA2020/598_FA2020_lecture15.pdf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Relationship Id="rId4" Type="http://schemas.openxmlformats.org/officeDocument/2006/relationships/hyperlink" Target="https://web.eecs.umich.edu/~justincj/slides/eecs498/FA2020/598_FA2020_lecture15.pdf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CF0B-2BB1-B842-886E-0BA7A32BC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Detection (part 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769C5-3B7A-2441-9B37-058DC2F910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CS5330, </a:t>
            </a:r>
            <a:r>
              <a:rPr lang="en-US" dirty="0" err="1"/>
              <a:t>Huaizu</a:t>
            </a:r>
            <a:r>
              <a:rPr lang="en-US" dirty="0"/>
              <a:t> Jiang</a:t>
            </a:r>
          </a:p>
          <a:p>
            <a:r>
              <a:rPr lang="en-US" dirty="0"/>
              <a:t>Fall 2021, Northeastern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237587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6A89-267C-B749-9714-436B5F6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Regularizing CNNs: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AEE2C9-F86B-AA48-A895-9AFCF00F8B8F}"/>
                  </a:ext>
                </a:extLst>
              </p:cNvPr>
              <p:cNvSpPr txBox="1"/>
              <p:nvPr/>
            </p:nvSpPr>
            <p:spPr>
              <a:xfrm>
                <a:off x="2253535" y="1602355"/>
                <a:ext cx="4087016" cy="1182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AEE2C9-F86B-AA48-A895-9AFCF00F8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535" y="1602355"/>
                <a:ext cx="4087016" cy="1182247"/>
              </a:xfrm>
              <a:prstGeom prst="rect">
                <a:avLst/>
              </a:prstGeom>
              <a:blipFill>
                <a:blip r:embed="rId2"/>
                <a:stretch>
                  <a:fillRect l="-2167" t="-165957" r="-31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B9CC31-4550-3E4D-B9B4-B575A8B352F5}"/>
                  </a:ext>
                </a:extLst>
              </p:cNvPr>
              <p:cNvSpPr txBox="1"/>
              <p:nvPr/>
            </p:nvSpPr>
            <p:spPr>
              <a:xfrm>
                <a:off x="3546843" y="3430297"/>
                <a:ext cx="5098313" cy="196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Add L2 regularization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 to the loss penalizing large weight matrices</a:t>
                </a:r>
              </a:p>
              <a:p>
                <a:pPr defTabSz="457200"/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Usually don’t regularize bias terms, or </a:t>
                </a:r>
                <a:r>
                  <a:rPr lang="en-US" sz="2400" dirty="0" err="1">
                    <a:solidFill>
                      <a:prstClr val="black"/>
                    </a:solidFill>
                    <a:latin typeface="Calibri" panose="020F0502020204030204"/>
                  </a:rPr>
                  <a:t>BatchNorm</a:t>
                </a:r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 scale / shift params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B9CC31-4550-3E4D-B9B4-B575A8B3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843" y="3430297"/>
                <a:ext cx="5098313" cy="1969065"/>
              </a:xfrm>
              <a:prstGeom prst="rect">
                <a:avLst/>
              </a:prstGeom>
              <a:blipFill>
                <a:blip r:embed="rId3"/>
                <a:stretch>
                  <a:fillRect l="-1990" t="-192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73E8E-AA32-FB41-A09D-AA168CE786B4}"/>
              </a:ext>
            </a:extLst>
          </p:cNvPr>
          <p:cNvSpPr txBox="1"/>
          <p:nvPr/>
        </p:nvSpPr>
        <p:spPr>
          <a:xfrm>
            <a:off x="1534633" y="6244897"/>
            <a:ext cx="8612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800" dirty="0">
                <a:solidFill>
                  <a:prstClr val="black"/>
                </a:solidFill>
                <a:latin typeface="Calibri" panose="020F0502020204030204"/>
              </a:rPr>
              <a:t>*Technical note: Adding an explicit term to the loss is “L2 Regularization”; “Weight decay” adds a term to the gradient. They are equivalent for SGD, but not quite the same for other optimizers like Adam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E88851-EAE0-F348-AAD1-F533297257AF}"/>
                  </a:ext>
                </a:extLst>
              </p:cNvPr>
              <p:cNvSpPr txBox="1"/>
              <p:nvPr/>
            </p:nvSpPr>
            <p:spPr>
              <a:xfrm>
                <a:off x="6938636" y="1611875"/>
                <a:ext cx="2399055" cy="11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den>
                      </m:f>
                      <m:r>
                        <a:rPr lang="en-US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E88851-EAE0-F348-AAD1-F53329725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36" y="1611875"/>
                <a:ext cx="2399055" cy="1163204"/>
              </a:xfrm>
              <a:prstGeom prst="rect">
                <a:avLst/>
              </a:prstGeom>
              <a:blipFill>
                <a:blip r:embed="rId4"/>
                <a:stretch>
                  <a:fillRect l="-4211" t="-2151" r="-157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E576D18-A478-6345-BB84-FE7C61F09473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33404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A89C-3500-7B4C-AA39-15F201CF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671" y="182880"/>
            <a:ext cx="839972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Regularizing CNNs: Data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C5C56-E028-B844-94E0-A37335FC523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704879" y="2369508"/>
            <a:ext cx="2052307" cy="2052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87E49-BA67-7946-A49C-E6914E0CD78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 flipH="1">
            <a:off x="3948191" y="2369507"/>
            <a:ext cx="2052307" cy="2052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C2A3A8-50A0-2347-8891-82360330D61C}"/>
              </a:ext>
            </a:extLst>
          </p:cNvPr>
          <p:cNvSpPr txBox="1"/>
          <p:nvPr/>
        </p:nvSpPr>
        <p:spPr>
          <a:xfrm>
            <a:off x="3948191" y="4592967"/>
            <a:ext cx="2052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Horizontal </a:t>
            </a:r>
          </a:p>
          <a:p>
            <a:pPr algn="ctr" defTabSz="4572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Flip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E0F90-E0EC-FC4F-9A89-61B428D4263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191504" y="2369506"/>
            <a:ext cx="2052307" cy="2052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43464-D73C-FE4A-9D2D-C539A957D220}"/>
              </a:ext>
            </a:extLst>
          </p:cNvPr>
          <p:cNvSpPr txBox="1"/>
          <p:nvPr/>
        </p:nvSpPr>
        <p:spPr>
          <a:xfrm>
            <a:off x="6191503" y="4592967"/>
            <a:ext cx="2052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Color</a:t>
            </a:r>
          </a:p>
          <a:p>
            <a:pPr algn="ctr" defTabSz="4572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Jitter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76E2B-F149-0543-BED1-70C26E3FBF0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81" r="12500" b="23707"/>
          <a:stretch/>
        </p:blipFill>
        <p:spPr>
          <a:xfrm>
            <a:off x="8434817" y="2369506"/>
            <a:ext cx="2052306" cy="2052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E2FCF1-57D8-FE45-921C-9F77B08CDB78}"/>
              </a:ext>
            </a:extLst>
          </p:cNvPr>
          <p:cNvSpPr txBox="1"/>
          <p:nvPr/>
        </p:nvSpPr>
        <p:spPr>
          <a:xfrm>
            <a:off x="8434817" y="4592967"/>
            <a:ext cx="2052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Image Cropping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D4137-DFFA-504C-8F04-2FC79121CD67}"/>
              </a:ext>
            </a:extLst>
          </p:cNvPr>
          <p:cNvSpPr txBox="1"/>
          <p:nvPr/>
        </p:nvSpPr>
        <p:spPr>
          <a:xfrm>
            <a:off x="2138561" y="1679946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Hippo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EE0ED-5505-EE42-939E-C5924D58DA6F}"/>
              </a:ext>
            </a:extLst>
          </p:cNvPr>
          <p:cNvSpPr txBox="1"/>
          <p:nvPr/>
        </p:nvSpPr>
        <p:spPr>
          <a:xfrm>
            <a:off x="4286494" y="167994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Hippo?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102FA-A9B8-B540-862C-C4C488E12D9C}"/>
              </a:ext>
            </a:extLst>
          </p:cNvPr>
          <p:cNvSpPr txBox="1"/>
          <p:nvPr/>
        </p:nvSpPr>
        <p:spPr>
          <a:xfrm>
            <a:off x="6529806" y="167994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Hippo?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2B943-0E11-CD4A-A7BC-2416055C36A7}"/>
              </a:ext>
            </a:extLst>
          </p:cNvPr>
          <p:cNvSpPr txBox="1"/>
          <p:nvPr/>
        </p:nvSpPr>
        <p:spPr>
          <a:xfrm>
            <a:off x="8773118" y="167994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Hippo?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4D782B-13C9-B045-9E7B-31AC406EE4EE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793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A89C-3500-7B4C-AA39-15F201CF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671" y="182880"/>
            <a:ext cx="839972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Regularizing CNNs: Data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C5C56-E028-B844-94E0-A37335FC523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758041" y="3148968"/>
            <a:ext cx="1434065" cy="1434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87E49-BA67-7946-A49C-E6914E0CD78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 flipH="1">
            <a:off x="4072114" y="2359636"/>
            <a:ext cx="1434065" cy="1434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E0F90-E0EC-FC4F-9A89-61B428D4263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4072112" y="3903880"/>
            <a:ext cx="1434066" cy="1434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oogle Shape;489;p35">
            <a:extLst>
              <a:ext uri="{FF2B5EF4-FFF2-40B4-BE49-F238E27FC236}">
                <a16:creationId xmlns:a16="http://schemas.microsoft.com/office/drawing/2014/main" id="{25D0665F-BCA8-9740-8DDA-04359545D8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9321"/>
          <a:stretch/>
        </p:blipFill>
        <p:spPr>
          <a:xfrm>
            <a:off x="5725953" y="2554609"/>
            <a:ext cx="3442422" cy="104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89;p35">
            <a:extLst>
              <a:ext uri="{FF2B5EF4-FFF2-40B4-BE49-F238E27FC236}">
                <a16:creationId xmlns:a16="http://schemas.microsoft.com/office/drawing/2014/main" id="{7DFC50BD-A2C9-D544-B332-9A668349E1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9321"/>
          <a:stretch/>
        </p:blipFill>
        <p:spPr>
          <a:xfrm>
            <a:off x="5725953" y="4156269"/>
            <a:ext cx="3442422" cy="10441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542D2B-B6F1-E649-8060-16D9DFBE48CE}"/>
              </a:ext>
            </a:extLst>
          </p:cNvPr>
          <p:cNvSpPr txBox="1"/>
          <p:nvPr/>
        </p:nvSpPr>
        <p:spPr>
          <a:xfrm>
            <a:off x="1938671" y="1080494"/>
            <a:ext cx="8540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Apply random transformations to input images during training</a:t>
            </a:r>
          </a:p>
          <a:p>
            <a:pPr defTabSz="457200"/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Artificially “inflate” the size of your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1D348F-483A-B048-8023-1296433A9F7A}"/>
              </a:ext>
            </a:extLst>
          </p:cNvPr>
          <p:cNvSpPr txBox="1"/>
          <p:nvPr/>
        </p:nvSpPr>
        <p:spPr>
          <a:xfrm>
            <a:off x="1979123" y="4620914"/>
            <a:ext cx="99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Training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37BC0-AA23-7249-ABB3-5219798D2D01}"/>
              </a:ext>
            </a:extLst>
          </p:cNvPr>
          <p:cNvSpPr txBox="1"/>
          <p:nvPr/>
        </p:nvSpPr>
        <p:spPr>
          <a:xfrm>
            <a:off x="4132293" y="5448127"/>
            <a:ext cx="1313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Augmented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21B433-5BF5-E140-821E-98868E1EFE3A}"/>
              </a:ext>
            </a:extLst>
          </p:cNvPr>
          <p:cNvSpPr txBox="1"/>
          <p:nvPr/>
        </p:nvSpPr>
        <p:spPr>
          <a:xfrm>
            <a:off x="9168376" y="2747454"/>
            <a:ext cx="95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Hippo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CA6605-23BE-CE41-A0C2-99DFDF701062}"/>
              </a:ext>
            </a:extLst>
          </p:cNvPr>
          <p:cNvSpPr txBox="1"/>
          <p:nvPr/>
        </p:nvSpPr>
        <p:spPr>
          <a:xfrm>
            <a:off x="9168375" y="4352200"/>
            <a:ext cx="95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Hippo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6F0E062-2848-C34E-BC04-675D3F5D95EE}"/>
              </a:ext>
            </a:extLst>
          </p:cNvPr>
          <p:cNvCxnSpPr>
            <a:endCxn id="5" idx="3"/>
          </p:cNvCxnSpPr>
          <p:nvPr/>
        </p:nvCxnSpPr>
        <p:spPr>
          <a:xfrm flipV="1">
            <a:off x="3192105" y="3076669"/>
            <a:ext cx="880008" cy="46929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A6EAAC9-5488-2A4B-8161-8B520739D4F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27222" y="4262995"/>
            <a:ext cx="844891" cy="35791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475E973-ABE8-F34C-9CE8-82DBF743711E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13151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2EF53-C687-3A4E-A110-035EA2D8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Convolutional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DC99-A9F8-644F-B396-C8D0D4B4797B}"/>
              </a:ext>
            </a:extLst>
          </p:cNvPr>
          <p:cNvSpPr txBox="1"/>
          <p:nvPr/>
        </p:nvSpPr>
        <p:spPr>
          <a:xfrm>
            <a:off x="3217999" y="1486883"/>
            <a:ext cx="57560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Download big datasets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Design CNN architecture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Initialize Weights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For t = 1 to T: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Form minibatch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Compute loss + gradient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Update Weights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Apply trained model to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81D0F-4CDB-6B46-85E7-F7F205B2BE82}"/>
              </a:ext>
            </a:extLst>
          </p:cNvPr>
          <p:cNvSpPr txBox="1"/>
          <p:nvPr/>
        </p:nvSpPr>
        <p:spPr>
          <a:xfrm>
            <a:off x="7616457" y="2736503"/>
            <a:ext cx="2190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If the model is big, won’t we overfit?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1ACED-4C33-E047-89B8-F4FC6461D26F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58843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2EF53-C687-3A4E-A110-035EA2D8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Convolutional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DC99-A9F8-644F-B396-C8D0D4B4797B}"/>
              </a:ext>
            </a:extLst>
          </p:cNvPr>
          <p:cNvSpPr txBox="1"/>
          <p:nvPr/>
        </p:nvSpPr>
        <p:spPr>
          <a:xfrm>
            <a:off x="3217999" y="1486883"/>
            <a:ext cx="57560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Download big datasets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Design CNN architecture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Initialize Weights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For t = 1 to T: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Form minibatch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Compute loss + gradient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Update Weights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Apply trained model to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81D0F-4CDB-6B46-85E7-F7F205B2BE82}"/>
              </a:ext>
            </a:extLst>
          </p:cNvPr>
          <p:cNvSpPr txBox="1"/>
          <p:nvPr/>
        </p:nvSpPr>
        <p:spPr>
          <a:xfrm>
            <a:off x="8498960" y="1088455"/>
            <a:ext cx="1860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dirty="0">
                <a:solidFill>
                  <a:srgbClr val="C00000"/>
                </a:solidFill>
                <a:latin typeface="Calibri" panose="020F0502020204030204"/>
              </a:rPr>
              <a:t>What if we can’t find one?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EC212-F8EC-E543-8894-1EBF7FD4905C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25433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Learning: Feature Extraction</a:t>
            </a:r>
            <a:endParaRPr lang="en-US" b="1" dirty="0"/>
          </a:p>
        </p:txBody>
      </p:sp>
      <p:sp>
        <p:nvSpPr>
          <p:cNvPr id="76" name="Google Shape;240;p17"/>
          <p:cNvSpPr txBox="1"/>
          <p:nvPr/>
        </p:nvSpPr>
        <p:spPr>
          <a:xfrm>
            <a:off x="1524001" y="6270179"/>
            <a:ext cx="4140273" cy="22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700" dirty="0">
                <a:solidFill>
                  <a:prstClr val="black"/>
                </a:solidFill>
                <a:latin typeface="Calibri" panose="020F0502020204030204"/>
              </a:rPr>
              <a:t>Donahue et al, “</a:t>
            </a:r>
            <a:r>
              <a:rPr lang="en" sz="700" dirty="0" err="1">
                <a:solidFill>
                  <a:prstClr val="black"/>
                </a:solidFill>
                <a:latin typeface="Calibri" panose="020F0502020204030204"/>
              </a:rPr>
              <a:t>DeCAF</a:t>
            </a:r>
            <a:r>
              <a:rPr lang="en" sz="700" dirty="0">
                <a:solidFill>
                  <a:prstClr val="black"/>
                </a:solidFill>
                <a:latin typeface="Calibri" panose="020F0502020204030204"/>
              </a:rPr>
              <a:t>: A Deep Convolutional Activation Feature for Generic Visual Recognition”, ICML 201</a:t>
            </a:r>
            <a:r>
              <a:rPr lang="en-US" sz="70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sz="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Google Shape;169;p17">
            <a:extLst>
              <a:ext uri="{FF2B5EF4-FFF2-40B4-BE49-F238E27FC236}">
                <a16:creationId xmlns:a16="http://schemas.microsoft.com/office/drawing/2014/main" id="{A854E12D-4EF3-CD47-A67E-0FC56FF0956F}"/>
              </a:ext>
            </a:extLst>
          </p:cNvPr>
          <p:cNvSpPr/>
          <p:nvPr/>
        </p:nvSpPr>
        <p:spPr>
          <a:xfrm>
            <a:off x="1884737" y="5713560"/>
            <a:ext cx="742007" cy="137364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Image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Google Shape;170;p17">
            <a:extLst>
              <a:ext uri="{FF2B5EF4-FFF2-40B4-BE49-F238E27FC236}">
                <a16:creationId xmlns:a16="http://schemas.microsoft.com/office/drawing/2014/main" id="{3F9B29BF-D7AE-A843-AB32-D4C31A01D409}"/>
              </a:ext>
            </a:extLst>
          </p:cNvPr>
          <p:cNvSpPr/>
          <p:nvPr/>
        </p:nvSpPr>
        <p:spPr>
          <a:xfrm>
            <a:off x="1884737" y="549421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71;p17">
            <a:extLst>
              <a:ext uri="{FF2B5EF4-FFF2-40B4-BE49-F238E27FC236}">
                <a16:creationId xmlns:a16="http://schemas.microsoft.com/office/drawing/2014/main" id="{1F49D5C0-5250-3142-8C92-665D63631475}"/>
              </a:ext>
            </a:extLst>
          </p:cNvPr>
          <p:cNvSpPr/>
          <p:nvPr/>
        </p:nvSpPr>
        <p:spPr>
          <a:xfrm>
            <a:off x="1884737" y="532048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72;p17">
            <a:extLst>
              <a:ext uri="{FF2B5EF4-FFF2-40B4-BE49-F238E27FC236}">
                <a16:creationId xmlns:a16="http://schemas.microsoft.com/office/drawing/2014/main" id="{A83FFC74-4F5A-5F4B-B2F2-3F38289DFAC1}"/>
              </a:ext>
            </a:extLst>
          </p:cNvPr>
          <p:cNvSpPr/>
          <p:nvPr/>
        </p:nvSpPr>
        <p:spPr>
          <a:xfrm>
            <a:off x="1884737" y="514675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73;p17">
            <a:extLst>
              <a:ext uri="{FF2B5EF4-FFF2-40B4-BE49-F238E27FC236}">
                <a16:creationId xmlns:a16="http://schemas.microsoft.com/office/drawing/2014/main" id="{E958F67B-6218-194D-A6B8-2CF6816F5D6A}"/>
              </a:ext>
            </a:extLst>
          </p:cNvPr>
          <p:cNvSpPr/>
          <p:nvPr/>
        </p:nvSpPr>
        <p:spPr>
          <a:xfrm>
            <a:off x="1884737" y="492740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74;p17">
            <a:extLst>
              <a:ext uri="{FF2B5EF4-FFF2-40B4-BE49-F238E27FC236}">
                <a16:creationId xmlns:a16="http://schemas.microsoft.com/office/drawing/2014/main" id="{0B8AF6C3-A7DB-2F4D-9529-EFCECD5C03DA}"/>
              </a:ext>
            </a:extLst>
          </p:cNvPr>
          <p:cNvSpPr/>
          <p:nvPr/>
        </p:nvSpPr>
        <p:spPr>
          <a:xfrm>
            <a:off x="1884737" y="475367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75;p17">
            <a:extLst>
              <a:ext uri="{FF2B5EF4-FFF2-40B4-BE49-F238E27FC236}">
                <a16:creationId xmlns:a16="http://schemas.microsoft.com/office/drawing/2014/main" id="{4DFD4B1E-0A07-CA4E-9326-0CAFE65955DB}"/>
              </a:ext>
            </a:extLst>
          </p:cNvPr>
          <p:cNvSpPr/>
          <p:nvPr/>
        </p:nvSpPr>
        <p:spPr>
          <a:xfrm>
            <a:off x="1884737" y="457994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76;p17">
            <a:extLst>
              <a:ext uri="{FF2B5EF4-FFF2-40B4-BE49-F238E27FC236}">
                <a16:creationId xmlns:a16="http://schemas.microsoft.com/office/drawing/2014/main" id="{537B175E-26EC-BE46-8469-5204B386CA9D}"/>
              </a:ext>
            </a:extLst>
          </p:cNvPr>
          <p:cNvSpPr/>
          <p:nvPr/>
        </p:nvSpPr>
        <p:spPr>
          <a:xfrm>
            <a:off x="1884737" y="4360594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77;p17">
            <a:extLst>
              <a:ext uri="{FF2B5EF4-FFF2-40B4-BE49-F238E27FC236}">
                <a16:creationId xmlns:a16="http://schemas.microsoft.com/office/drawing/2014/main" id="{5726F6FF-3605-7841-80EF-2BAD3B2DD8E3}"/>
              </a:ext>
            </a:extLst>
          </p:cNvPr>
          <p:cNvSpPr/>
          <p:nvPr/>
        </p:nvSpPr>
        <p:spPr>
          <a:xfrm>
            <a:off x="1884737" y="418686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78;p17">
            <a:extLst>
              <a:ext uri="{FF2B5EF4-FFF2-40B4-BE49-F238E27FC236}">
                <a16:creationId xmlns:a16="http://schemas.microsoft.com/office/drawing/2014/main" id="{11500448-839C-DA49-87A8-2D28572B10CB}"/>
              </a:ext>
            </a:extLst>
          </p:cNvPr>
          <p:cNvSpPr/>
          <p:nvPr/>
        </p:nvSpPr>
        <p:spPr>
          <a:xfrm>
            <a:off x="1884737" y="401313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79;p17">
            <a:extLst>
              <a:ext uri="{FF2B5EF4-FFF2-40B4-BE49-F238E27FC236}">
                <a16:creationId xmlns:a16="http://schemas.microsoft.com/office/drawing/2014/main" id="{20DF7167-E274-2E49-9FAD-31849D6120F2}"/>
              </a:ext>
            </a:extLst>
          </p:cNvPr>
          <p:cNvSpPr/>
          <p:nvPr/>
        </p:nvSpPr>
        <p:spPr>
          <a:xfrm>
            <a:off x="1884737" y="378821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0;p17">
            <a:extLst>
              <a:ext uri="{FF2B5EF4-FFF2-40B4-BE49-F238E27FC236}">
                <a16:creationId xmlns:a16="http://schemas.microsoft.com/office/drawing/2014/main" id="{828E42CA-D39C-714A-B3B5-CDACF1D8BE7A}"/>
              </a:ext>
            </a:extLst>
          </p:cNvPr>
          <p:cNvSpPr/>
          <p:nvPr/>
        </p:nvSpPr>
        <p:spPr>
          <a:xfrm>
            <a:off x="1884737" y="361448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;p17">
            <a:extLst>
              <a:ext uri="{FF2B5EF4-FFF2-40B4-BE49-F238E27FC236}">
                <a16:creationId xmlns:a16="http://schemas.microsoft.com/office/drawing/2014/main" id="{F465330B-41DB-DD45-8BD0-407A062392E6}"/>
              </a:ext>
            </a:extLst>
          </p:cNvPr>
          <p:cNvSpPr/>
          <p:nvPr/>
        </p:nvSpPr>
        <p:spPr>
          <a:xfrm>
            <a:off x="1884737" y="344074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2;p17">
            <a:extLst>
              <a:ext uri="{FF2B5EF4-FFF2-40B4-BE49-F238E27FC236}">
                <a16:creationId xmlns:a16="http://schemas.microsoft.com/office/drawing/2014/main" id="{82B1E221-6D5E-8F43-9C13-810CC04EB629}"/>
              </a:ext>
            </a:extLst>
          </p:cNvPr>
          <p:cNvSpPr/>
          <p:nvPr/>
        </p:nvSpPr>
        <p:spPr>
          <a:xfrm>
            <a:off x="1884737" y="3218615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3;p17">
            <a:extLst>
              <a:ext uri="{FF2B5EF4-FFF2-40B4-BE49-F238E27FC236}">
                <a16:creationId xmlns:a16="http://schemas.microsoft.com/office/drawing/2014/main" id="{B02FBE3B-B633-644E-8C41-BFAB84A23EF0}"/>
              </a:ext>
            </a:extLst>
          </p:cNvPr>
          <p:cNvSpPr/>
          <p:nvPr/>
        </p:nvSpPr>
        <p:spPr>
          <a:xfrm>
            <a:off x="1884737" y="3044884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4;p17">
            <a:extLst>
              <a:ext uri="{FF2B5EF4-FFF2-40B4-BE49-F238E27FC236}">
                <a16:creationId xmlns:a16="http://schemas.microsoft.com/office/drawing/2014/main" id="{D51C0278-3EC1-6E4D-825C-089C6BFCD458}"/>
              </a:ext>
            </a:extLst>
          </p:cNvPr>
          <p:cNvSpPr/>
          <p:nvPr/>
        </p:nvSpPr>
        <p:spPr>
          <a:xfrm>
            <a:off x="1884737" y="287115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5;p17">
            <a:extLst>
              <a:ext uri="{FF2B5EF4-FFF2-40B4-BE49-F238E27FC236}">
                <a16:creationId xmlns:a16="http://schemas.microsoft.com/office/drawing/2014/main" id="{B46A9F52-8EAF-C54C-838F-EB390625B44E}"/>
              </a:ext>
            </a:extLst>
          </p:cNvPr>
          <p:cNvSpPr/>
          <p:nvPr/>
        </p:nvSpPr>
        <p:spPr>
          <a:xfrm>
            <a:off x="1884737" y="2648984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Google Shape;186;p17">
            <a:extLst>
              <a:ext uri="{FF2B5EF4-FFF2-40B4-BE49-F238E27FC236}">
                <a16:creationId xmlns:a16="http://schemas.microsoft.com/office/drawing/2014/main" id="{76541583-7C9B-9B45-A1E0-56F44FFD8782}"/>
              </a:ext>
            </a:extLst>
          </p:cNvPr>
          <p:cNvSpPr/>
          <p:nvPr/>
        </p:nvSpPr>
        <p:spPr>
          <a:xfrm>
            <a:off x="1884737" y="2475253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Google Shape;187;p17">
            <a:extLst>
              <a:ext uri="{FF2B5EF4-FFF2-40B4-BE49-F238E27FC236}">
                <a16:creationId xmlns:a16="http://schemas.microsoft.com/office/drawing/2014/main" id="{86192ADB-71A0-C14C-9683-6D98E83D7767}"/>
              </a:ext>
            </a:extLst>
          </p:cNvPr>
          <p:cNvSpPr/>
          <p:nvPr/>
        </p:nvSpPr>
        <p:spPr>
          <a:xfrm>
            <a:off x="1884737" y="2301522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FC-1000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BFE88D0-E56D-9E46-93C6-21326DB23BEA}"/>
              </a:ext>
            </a:extLst>
          </p:cNvPr>
          <p:cNvSpPr txBox="1"/>
          <p:nvPr/>
        </p:nvSpPr>
        <p:spPr>
          <a:xfrm>
            <a:off x="1620696" y="1273332"/>
            <a:ext cx="1618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1. Train on ImageNet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064D5A-4E61-954D-912D-72B757D1B6C9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88342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82880"/>
            <a:ext cx="8387759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Transfer Learning: Feature Extraction</a:t>
            </a:r>
            <a:endParaRPr lang="en-US" b="1" dirty="0"/>
          </a:p>
        </p:txBody>
      </p:sp>
      <p:sp>
        <p:nvSpPr>
          <p:cNvPr id="76" name="Google Shape;240;p17"/>
          <p:cNvSpPr txBox="1"/>
          <p:nvPr/>
        </p:nvSpPr>
        <p:spPr>
          <a:xfrm>
            <a:off x="1524001" y="6270179"/>
            <a:ext cx="4140273" cy="22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700" dirty="0">
                <a:solidFill>
                  <a:prstClr val="black"/>
                </a:solidFill>
                <a:latin typeface="Calibri" panose="020F0502020204030204"/>
              </a:rPr>
              <a:t>Donahue et al, “</a:t>
            </a:r>
            <a:r>
              <a:rPr lang="en" sz="700" dirty="0" err="1">
                <a:solidFill>
                  <a:prstClr val="black"/>
                </a:solidFill>
                <a:latin typeface="Calibri" panose="020F0502020204030204"/>
              </a:rPr>
              <a:t>DeCAF</a:t>
            </a:r>
            <a:r>
              <a:rPr lang="en" sz="700" dirty="0">
                <a:solidFill>
                  <a:prstClr val="black"/>
                </a:solidFill>
                <a:latin typeface="Calibri" panose="020F0502020204030204"/>
              </a:rPr>
              <a:t>: A Deep Convolutional Activation Feature for Generic Visual Recognition”, ICML 201</a:t>
            </a:r>
            <a:r>
              <a:rPr lang="en-US" sz="70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sz="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0C21D-0E46-2645-8611-9D2ED8E411B6}"/>
              </a:ext>
            </a:extLst>
          </p:cNvPr>
          <p:cNvSpPr txBox="1"/>
          <p:nvPr/>
        </p:nvSpPr>
        <p:spPr>
          <a:xfrm>
            <a:off x="7010401" y="2404177"/>
            <a:ext cx="30834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Use your small dataset to train a </a:t>
            </a: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linear classifier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 on top of pretrained CNN features</a:t>
            </a:r>
          </a:p>
        </p:txBody>
      </p:sp>
      <p:sp>
        <p:nvSpPr>
          <p:cNvPr id="50" name="Google Shape;169;p17">
            <a:extLst>
              <a:ext uri="{FF2B5EF4-FFF2-40B4-BE49-F238E27FC236}">
                <a16:creationId xmlns:a16="http://schemas.microsoft.com/office/drawing/2014/main" id="{10A3631B-2909-E648-8381-4FF55BC8E1B9}"/>
              </a:ext>
            </a:extLst>
          </p:cNvPr>
          <p:cNvSpPr/>
          <p:nvPr/>
        </p:nvSpPr>
        <p:spPr>
          <a:xfrm>
            <a:off x="1884737" y="5713560"/>
            <a:ext cx="742007" cy="137364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Image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Google Shape;170;p17">
            <a:extLst>
              <a:ext uri="{FF2B5EF4-FFF2-40B4-BE49-F238E27FC236}">
                <a16:creationId xmlns:a16="http://schemas.microsoft.com/office/drawing/2014/main" id="{57E3552D-C9BB-B040-B268-A162E71A20BB}"/>
              </a:ext>
            </a:extLst>
          </p:cNvPr>
          <p:cNvSpPr/>
          <p:nvPr/>
        </p:nvSpPr>
        <p:spPr>
          <a:xfrm>
            <a:off x="1884737" y="549421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71;p17">
            <a:extLst>
              <a:ext uri="{FF2B5EF4-FFF2-40B4-BE49-F238E27FC236}">
                <a16:creationId xmlns:a16="http://schemas.microsoft.com/office/drawing/2014/main" id="{F3384D48-1137-484A-B7D5-DDA8D36EA5F7}"/>
              </a:ext>
            </a:extLst>
          </p:cNvPr>
          <p:cNvSpPr/>
          <p:nvPr/>
        </p:nvSpPr>
        <p:spPr>
          <a:xfrm>
            <a:off x="1884737" y="532048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72;p17">
            <a:extLst>
              <a:ext uri="{FF2B5EF4-FFF2-40B4-BE49-F238E27FC236}">
                <a16:creationId xmlns:a16="http://schemas.microsoft.com/office/drawing/2014/main" id="{A7FB7233-B293-CC42-83DE-756F017EA84E}"/>
              </a:ext>
            </a:extLst>
          </p:cNvPr>
          <p:cNvSpPr/>
          <p:nvPr/>
        </p:nvSpPr>
        <p:spPr>
          <a:xfrm>
            <a:off x="1884737" y="514675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73;p17">
            <a:extLst>
              <a:ext uri="{FF2B5EF4-FFF2-40B4-BE49-F238E27FC236}">
                <a16:creationId xmlns:a16="http://schemas.microsoft.com/office/drawing/2014/main" id="{18F423A7-F579-5F45-9C08-FA9FD4B5C4BE}"/>
              </a:ext>
            </a:extLst>
          </p:cNvPr>
          <p:cNvSpPr/>
          <p:nvPr/>
        </p:nvSpPr>
        <p:spPr>
          <a:xfrm>
            <a:off x="1884737" y="492740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74;p17">
            <a:extLst>
              <a:ext uri="{FF2B5EF4-FFF2-40B4-BE49-F238E27FC236}">
                <a16:creationId xmlns:a16="http://schemas.microsoft.com/office/drawing/2014/main" id="{8479A439-B2A1-084A-8E37-9311E0363360}"/>
              </a:ext>
            </a:extLst>
          </p:cNvPr>
          <p:cNvSpPr/>
          <p:nvPr/>
        </p:nvSpPr>
        <p:spPr>
          <a:xfrm>
            <a:off x="1884737" y="475367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75;p17">
            <a:extLst>
              <a:ext uri="{FF2B5EF4-FFF2-40B4-BE49-F238E27FC236}">
                <a16:creationId xmlns:a16="http://schemas.microsoft.com/office/drawing/2014/main" id="{F3EADA23-95AA-B643-8EC8-197104619DCC}"/>
              </a:ext>
            </a:extLst>
          </p:cNvPr>
          <p:cNvSpPr/>
          <p:nvPr/>
        </p:nvSpPr>
        <p:spPr>
          <a:xfrm>
            <a:off x="1884737" y="457994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76;p17">
            <a:extLst>
              <a:ext uri="{FF2B5EF4-FFF2-40B4-BE49-F238E27FC236}">
                <a16:creationId xmlns:a16="http://schemas.microsoft.com/office/drawing/2014/main" id="{B71696B6-BCC7-5946-AB7C-3E1EE821AB1D}"/>
              </a:ext>
            </a:extLst>
          </p:cNvPr>
          <p:cNvSpPr/>
          <p:nvPr/>
        </p:nvSpPr>
        <p:spPr>
          <a:xfrm>
            <a:off x="1884737" y="4360594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77;p17">
            <a:extLst>
              <a:ext uri="{FF2B5EF4-FFF2-40B4-BE49-F238E27FC236}">
                <a16:creationId xmlns:a16="http://schemas.microsoft.com/office/drawing/2014/main" id="{4965E64D-F1C8-2745-A342-BF1F09ACD359}"/>
              </a:ext>
            </a:extLst>
          </p:cNvPr>
          <p:cNvSpPr/>
          <p:nvPr/>
        </p:nvSpPr>
        <p:spPr>
          <a:xfrm>
            <a:off x="1884737" y="418686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78;p17">
            <a:extLst>
              <a:ext uri="{FF2B5EF4-FFF2-40B4-BE49-F238E27FC236}">
                <a16:creationId xmlns:a16="http://schemas.microsoft.com/office/drawing/2014/main" id="{3F783118-1F99-E54F-B3BC-5A5BA3A3870A}"/>
              </a:ext>
            </a:extLst>
          </p:cNvPr>
          <p:cNvSpPr/>
          <p:nvPr/>
        </p:nvSpPr>
        <p:spPr>
          <a:xfrm>
            <a:off x="1884737" y="401313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79;p17">
            <a:extLst>
              <a:ext uri="{FF2B5EF4-FFF2-40B4-BE49-F238E27FC236}">
                <a16:creationId xmlns:a16="http://schemas.microsoft.com/office/drawing/2014/main" id="{1B7F542E-EDF0-0E4D-8E2A-1CE40176E9E7}"/>
              </a:ext>
            </a:extLst>
          </p:cNvPr>
          <p:cNvSpPr/>
          <p:nvPr/>
        </p:nvSpPr>
        <p:spPr>
          <a:xfrm>
            <a:off x="1884737" y="378821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0;p17">
            <a:extLst>
              <a:ext uri="{FF2B5EF4-FFF2-40B4-BE49-F238E27FC236}">
                <a16:creationId xmlns:a16="http://schemas.microsoft.com/office/drawing/2014/main" id="{39AB65CD-4C24-A143-B4B0-47906A3407CF}"/>
              </a:ext>
            </a:extLst>
          </p:cNvPr>
          <p:cNvSpPr/>
          <p:nvPr/>
        </p:nvSpPr>
        <p:spPr>
          <a:xfrm>
            <a:off x="1884737" y="361448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;p17">
            <a:extLst>
              <a:ext uri="{FF2B5EF4-FFF2-40B4-BE49-F238E27FC236}">
                <a16:creationId xmlns:a16="http://schemas.microsoft.com/office/drawing/2014/main" id="{DDF62691-4CC3-EE4E-9E17-29B2C6505E47}"/>
              </a:ext>
            </a:extLst>
          </p:cNvPr>
          <p:cNvSpPr/>
          <p:nvPr/>
        </p:nvSpPr>
        <p:spPr>
          <a:xfrm>
            <a:off x="1884737" y="344074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2;p17">
            <a:extLst>
              <a:ext uri="{FF2B5EF4-FFF2-40B4-BE49-F238E27FC236}">
                <a16:creationId xmlns:a16="http://schemas.microsoft.com/office/drawing/2014/main" id="{4380F66C-EAD1-674E-BAF1-EB707314AE36}"/>
              </a:ext>
            </a:extLst>
          </p:cNvPr>
          <p:cNvSpPr/>
          <p:nvPr/>
        </p:nvSpPr>
        <p:spPr>
          <a:xfrm>
            <a:off x="1884737" y="3218615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3;p17">
            <a:extLst>
              <a:ext uri="{FF2B5EF4-FFF2-40B4-BE49-F238E27FC236}">
                <a16:creationId xmlns:a16="http://schemas.microsoft.com/office/drawing/2014/main" id="{7D2921B8-228C-EA4F-AA59-AE511C572B26}"/>
              </a:ext>
            </a:extLst>
          </p:cNvPr>
          <p:cNvSpPr/>
          <p:nvPr/>
        </p:nvSpPr>
        <p:spPr>
          <a:xfrm>
            <a:off x="1884737" y="3044884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4;p17">
            <a:extLst>
              <a:ext uri="{FF2B5EF4-FFF2-40B4-BE49-F238E27FC236}">
                <a16:creationId xmlns:a16="http://schemas.microsoft.com/office/drawing/2014/main" id="{2079FF38-9278-734C-9EE9-F02D68D5484E}"/>
              </a:ext>
            </a:extLst>
          </p:cNvPr>
          <p:cNvSpPr/>
          <p:nvPr/>
        </p:nvSpPr>
        <p:spPr>
          <a:xfrm>
            <a:off x="1884737" y="287115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5;p17">
            <a:extLst>
              <a:ext uri="{FF2B5EF4-FFF2-40B4-BE49-F238E27FC236}">
                <a16:creationId xmlns:a16="http://schemas.microsoft.com/office/drawing/2014/main" id="{6DF60DD8-78A2-1541-A330-2C66A460F850}"/>
              </a:ext>
            </a:extLst>
          </p:cNvPr>
          <p:cNvSpPr/>
          <p:nvPr/>
        </p:nvSpPr>
        <p:spPr>
          <a:xfrm>
            <a:off x="1884737" y="2648984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Google Shape;186;p17">
            <a:extLst>
              <a:ext uri="{FF2B5EF4-FFF2-40B4-BE49-F238E27FC236}">
                <a16:creationId xmlns:a16="http://schemas.microsoft.com/office/drawing/2014/main" id="{FDD5873D-B9D4-C943-846B-01A1E0DC6A44}"/>
              </a:ext>
            </a:extLst>
          </p:cNvPr>
          <p:cNvSpPr/>
          <p:nvPr/>
        </p:nvSpPr>
        <p:spPr>
          <a:xfrm>
            <a:off x="1884737" y="2475253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Google Shape;187;p17">
            <a:extLst>
              <a:ext uri="{FF2B5EF4-FFF2-40B4-BE49-F238E27FC236}">
                <a16:creationId xmlns:a16="http://schemas.microsoft.com/office/drawing/2014/main" id="{6C1DA9A8-B833-D84E-9C3F-659F8F728962}"/>
              </a:ext>
            </a:extLst>
          </p:cNvPr>
          <p:cNvSpPr/>
          <p:nvPr/>
        </p:nvSpPr>
        <p:spPr>
          <a:xfrm>
            <a:off x="1884737" y="2301522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FC-1000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Google Shape;189;p17">
            <a:extLst>
              <a:ext uri="{FF2B5EF4-FFF2-40B4-BE49-F238E27FC236}">
                <a16:creationId xmlns:a16="http://schemas.microsoft.com/office/drawing/2014/main" id="{03714789-9FF5-0F4C-8A77-D7FE65F83ED0}"/>
              </a:ext>
            </a:extLst>
          </p:cNvPr>
          <p:cNvSpPr/>
          <p:nvPr/>
        </p:nvSpPr>
        <p:spPr>
          <a:xfrm>
            <a:off x="4253741" y="5719146"/>
            <a:ext cx="742007" cy="137364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Image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Google Shape;190;p17">
            <a:extLst>
              <a:ext uri="{FF2B5EF4-FFF2-40B4-BE49-F238E27FC236}">
                <a16:creationId xmlns:a16="http://schemas.microsoft.com/office/drawing/2014/main" id="{C420ED8A-C334-D847-BFB9-949B3720D78B}"/>
              </a:ext>
            </a:extLst>
          </p:cNvPr>
          <p:cNvSpPr/>
          <p:nvPr/>
        </p:nvSpPr>
        <p:spPr>
          <a:xfrm>
            <a:off x="4253741" y="549979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Google Shape;191;p17">
            <a:extLst>
              <a:ext uri="{FF2B5EF4-FFF2-40B4-BE49-F238E27FC236}">
                <a16:creationId xmlns:a16="http://schemas.microsoft.com/office/drawing/2014/main" id="{7257AEF5-4579-6A41-A190-09631ED38D35}"/>
              </a:ext>
            </a:extLst>
          </p:cNvPr>
          <p:cNvSpPr/>
          <p:nvPr/>
        </p:nvSpPr>
        <p:spPr>
          <a:xfrm>
            <a:off x="4253741" y="532606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Google Shape;192;p17">
            <a:extLst>
              <a:ext uri="{FF2B5EF4-FFF2-40B4-BE49-F238E27FC236}">
                <a16:creationId xmlns:a16="http://schemas.microsoft.com/office/drawing/2014/main" id="{D6339064-B058-544A-82D8-F6877FF5D185}"/>
              </a:ext>
            </a:extLst>
          </p:cNvPr>
          <p:cNvSpPr/>
          <p:nvPr/>
        </p:nvSpPr>
        <p:spPr>
          <a:xfrm>
            <a:off x="4253741" y="5152336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Google Shape;193;p17">
            <a:extLst>
              <a:ext uri="{FF2B5EF4-FFF2-40B4-BE49-F238E27FC236}">
                <a16:creationId xmlns:a16="http://schemas.microsoft.com/office/drawing/2014/main" id="{F3F3B9CD-65E9-5C48-8FD6-BABBC2865879}"/>
              </a:ext>
            </a:extLst>
          </p:cNvPr>
          <p:cNvSpPr/>
          <p:nvPr/>
        </p:nvSpPr>
        <p:spPr>
          <a:xfrm>
            <a:off x="4253741" y="493298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Google Shape;194;p17">
            <a:extLst>
              <a:ext uri="{FF2B5EF4-FFF2-40B4-BE49-F238E27FC236}">
                <a16:creationId xmlns:a16="http://schemas.microsoft.com/office/drawing/2014/main" id="{8A8B1D44-D762-3E43-9521-5F57174AD574}"/>
              </a:ext>
            </a:extLst>
          </p:cNvPr>
          <p:cNvSpPr/>
          <p:nvPr/>
        </p:nvSpPr>
        <p:spPr>
          <a:xfrm>
            <a:off x="4253741" y="475925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Google Shape;195;p17">
            <a:extLst>
              <a:ext uri="{FF2B5EF4-FFF2-40B4-BE49-F238E27FC236}">
                <a16:creationId xmlns:a16="http://schemas.microsoft.com/office/drawing/2014/main" id="{F0DC687A-7D28-4E49-883C-5683C9CDB9C9}"/>
              </a:ext>
            </a:extLst>
          </p:cNvPr>
          <p:cNvSpPr/>
          <p:nvPr/>
        </p:nvSpPr>
        <p:spPr>
          <a:xfrm>
            <a:off x="4253741" y="4585527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Google Shape;196;p17">
            <a:extLst>
              <a:ext uri="{FF2B5EF4-FFF2-40B4-BE49-F238E27FC236}">
                <a16:creationId xmlns:a16="http://schemas.microsoft.com/office/drawing/2014/main" id="{D41DBBFC-E2F1-C648-BED4-99FC04AF26AC}"/>
              </a:ext>
            </a:extLst>
          </p:cNvPr>
          <p:cNvSpPr/>
          <p:nvPr/>
        </p:nvSpPr>
        <p:spPr>
          <a:xfrm>
            <a:off x="4253741" y="436618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Google Shape;197;p17">
            <a:extLst>
              <a:ext uri="{FF2B5EF4-FFF2-40B4-BE49-F238E27FC236}">
                <a16:creationId xmlns:a16="http://schemas.microsoft.com/office/drawing/2014/main" id="{8D360680-3CED-F340-BD7C-C360EBF08E5B}"/>
              </a:ext>
            </a:extLst>
          </p:cNvPr>
          <p:cNvSpPr/>
          <p:nvPr/>
        </p:nvSpPr>
        <p:spPr>
          <a:xfrm>
            <a:off x="4253741" y="419244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8" name="Google Shape;198;p17">
            <a:extLst>
              <a:ext uri="{FF2B5EF4-FFF2-40B4-BE49-F238E27FC236}">
                <a16:creationId xmlns:a16="http://schemas.microsoft.com/office/drawing/2014/main" id="{D3EEC441-42B2-0B4F-952D-9C2D322D3D2B}"/>
              </a:ext>
            </a:extLst>
          </p:cNvPr>
          <p:cNvSpPr/>
          <p:nvPr/>
        </p:nvSpPr>
        <p:spPr>
          <a:xfrm>
            <a:off x="4253741" y="4018717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Google Shape;199;p17">
            <a:extLst>
              <a:ext uri="{FF2B5EF4-FFF2-40B4-BE49-F238E27FC236}">
                <a16:creationId xmlns:a16="http://schemas.microsoft.com/office/drawing/2014/main" id="{2E32F5AB-9898-AF48-BB71-3E2DCB8436D0}"/>
              </a:ext>
            </a:extLst>
          </p:cNvPr>
          <p:cNvSpPr/>
          <p:nvPr/>
        </p:nvSpPr>
        <p:spPr>
          <a:xfrm>
            <a:off x="4253741" y="379379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0" name="Google Shape;200;p17">
            <a:extLst>
              <a:ext uri="{FF2B5EF4-FFF2-40B4-BE49-F238E27FC236}">
                <a16:creationId xmlns:a16="http://schemas.microsoft.com/office/drawing/2014/main" id="{7DC94BF9-EEFF-B445-8488-1095908311FA}"/>
              </a:ext>
            </a:extLst>
          </p:cNvPr>
          <p:cNvSpPr/>
          <p:nvPr/>
        </p:nvSpPr>
        <p:spPr>
          <a:xfrm>
            <a:off x="4253741" y="362006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1" name="Google Shape;201;p17">
            <a:extLst>
              <a:ext uri="{FF2B5EF4-FFF2-40B4-BE49-F238E27FC236}">
                <a16:creationId xmlns:a16="http://schemas.microsoft.com/office/drawing/2014/main" id="{239B2092-9EE1-9A4B-A2E4-852AF130AC34}"/>
              </a:ext>
            </a:extLst>
          </p:cNvPr>
          <p:cNvSpPr/>
          <p:nvPr/>
        </p:nvSpPr>
        <p:spPr>
          <a:xfrm>
            <a:off x="4253741" y="3446335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Google Shape;202;p17">
            <a:extLst>
              <a:ext uri="{FF2B5EF4-FFF2-40B4-BE49-F238E27FC236}">
                <a16:creationId xmlns:a16="http://schemas.microsoft.com/office/drawing/2014/main" id="{E64E80AA-C326-0A4A-BA3C-FCF43F3B6532}"/>
              </a:ext>
            </a:extLst>
          </p:cNvPr>
          <p:cNvSpPr/>
          <p:nvPr/>
        </p:nvSpPr>
        <p:spPr>
          <a:xfrm>
            <a:off x="4253741" y="322420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Google Shape;203;p17">
            <a:extLst>
              <a:ext uri="{FF2B5EF4-FFF2-40B4-BE49-F238E27FC236}">
                <a16:creationId xmlns:a16="http://schemas.microsoft.com/office/drawing/2014/main" id="{7D623465-49B7-724F-9009-FF03ADE3186E}"/>
              </a:ext>
            </a:extLst>
          </p:cNvPr>
          <p:cNvSpPr/>
          <p:nvPr/>
        </p:nvSpPr>
        <p:spPr>
          <a:xfrm>
            <a:off x="4253741" y="305047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" name="Google Shape;204;p17">
            <a:extLst>
              <a:ext uri="{FF2B5EF4-FFF2-40B4-BE49-F238E27FC236}">
                <a16:creationId xmlns:a16="http://schemas.microsoft.com/office/drawing/2014/main" id="{77927588-C97D-FD48-9920-F24A7393C4A7}"/>
              </a:ext>
            </a:extLst>
          </p:cNvPr>
          <p:cNvSpPr/>
          <p:nvPr/>
        </p:nvSpPr>
        <p:spPr>
          <a:xfrm>
            <a:off x="4253741" y="287673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Google Shape;205;p17">
            <a:extLst>
              <a:ext uri="{FF2B5EF4-FFF2-40B4-BE49-F238E27FC236}">
                <a16:creationId xmlns:a16="http://schemas.microsoft.com/office/drawing/2014/main" id="{4987993F-6624-2749-8EFB-36F580F47259}"/>
              </a:ext>
            </a:extLst>
          </p:cNvPr>
          <p:cNvSpPr/>
          <p:nvPr/>
        </p:nvSpPr>
        <p:spPr>
          <a:xfrm>
            <a:off x="4253741" y="2654570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Google Shape;206;p17">
            <a:extLst>
              <a:ext uri="{FF2B5EF4-FFF2-40B4-BE49-F238E27FC236}">
                <a16:creationId xmlns:a16="http://schemas.microsoft.com/office/drawing/2014/main" id="{D0FC6052-8A64-CE43-926D-78350122ED23}"/>
              </a:ext>
            </a:extLst>
          </p:cNvPr>
          <p:cNvSpPr/>
          <p:nvPr/>
        </p:nvSpPr>
        <p:spPr>
          <a:xfrm>
            <a:off x="4253741" y="2480839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Google Shape;211;p17">
            <a:extLst>
              <a:ext uri="{FF2B5EF4-FFF2-40B4-BE49-F238E27FC236}">
                <a16:creationId xmlns:a16="http://schemas.microsoft.com/office/drawing/2014/main" id="{C02E6B2D-71D3-5F46-8B66-42180E8B42F9}"/>
              </a:ext>
            </a:extLst>
          </p:cNvPr>
          <p:cNvSpPr/>
          <p:nvPr/>
        </p:nvSpPr>
        <p:spPr>
          <a:xfrm>
            <a:off x="5115940" y="2501995"/>
            <a:ext cx="224042" cy="3184271"/>
          </a:xfrm>
          <a:prstGeom prst="rightBrace">
            <a:avLst>
              <a:gd name="adj1" fmla="val 113598"/>
              <a:gd name="adj2" fmla="val 50000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Google Shape;212;p17">
            <a:extLst>
              <a:ext uri="{FF2B5EF4-FFF2-40B4-BE49-F238E27FC236}">
                <a16:creationId xmlns:a16="http://schemas.microsoft.com/office/drawing/2014/main" id="{C353BCC0-B61F-7140-A3B8-24715182977D}"/>
              </a:ext>
            </a:extLst>
          </p:cNvPr>
          <p:cNvSpPr txBox="1"/>
          <p:nvPr/>
        </p:nvSpPr>
        <p:spPr>
          <a:xfrm>
            <a:off x="5395505" y="3903359"/>
            <a:ext cx="1271669" cy="35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>
                <a:solidFill>
                  <a:srgbClr val="0000FF"/>
                </a:solidFill>
                <a:latin typeface="Calibri" panose="020F0502020204030204"/>
              </a:rPr>
              <a:t>Freeze these</a:t>
            </a:r>
            <a:endParaRPr sz="1865">
              <a:solidFill>
                <a:srgbClr val="0000FF"/>
              </a:solidFill>
              <a:latin typeface="Calibri" panose="020F0502020204030204"/>
            </a:endParaRPr>
          </a:p>
          <a:p>
            <a:pPr defTabSz="457200"/>
            <a:endParaRPr sz="1865">
              <a:solidFill>
                <a:srgbClr val="0000FF"/>
              </a:solidFill>
              <a:latin typeface="Calibri" panose="020F0502020204030204"/>
            </a:endParaRPr>
          </a:p>
          <a:p>
            <a:pPr defTabSz="457200"/>
            <a:endParaRPr sz="1865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09" name="Google Shape;213;p17">
            <a:extLst>
              <a:ext uri="{FF2B5EF4-FFF2-40B4-BE49-F238E27FC236}">
                <a16:creationId xmlns:a16="http://schemas.microsoft.com/office/drawing/2014/main" id="{1DCD2347-C9D3-7743-972F-8F392FA0D28B}"/>
              </a:ext>
            </a:extLst>
          </p:cNvPr>
          <p:cNvSpPr txBox="1"/>
          <p:nvPr/>
        </p:nvSpPr>
        <p:spPr>
          <a:xfrm>
            <a:off x="5339976" y="2413806"/>
            <a:ext cx="1271669" cy="58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-US" sz="1865" dirty="0">
                <a:solidFill>
                  <a:srgbClr val="FF0000"/>
                </a:solidFill>
                <a:latin typeface="Calibri" panose="020F0502020204030204"/>
              </a:rPr>
              <a:t>Remove last layer</a:t>
            </a:r>
            <a:endParaRPr sz="1865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721CB7A-6521-BD41-99D2-F9B3A54CB548}"/>
              </a:ext>
            </a:extLst>
          </p:cNvPr>
          <p:cNvSpPr txBox="1"/>
          <p:nvPr/>
        </p:nvSpPr>
        <p:spPr>
          <a:xfrm>
            <a:off x="1620696" y="1273332"/>
            <a:ext cx="1618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1. Train on ImageNet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75ED7EA-22FB-6044-9C6D-EF66C691B270}"/>
              </a:ext>
            </a:extLst>
          </p:cNvPr>
          <p:cNvSpPr txBox="1"/>
          <p:nvPr/>
        </p:nvSpPr>
        <p:spPr>
          <a:xfrm>
            <a:off x="4027053" y="1138558"/>
            <a:ext cx="1452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2. CNN as feature extractor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6D5A76-5570-764B-BF7E-6C9BF118C827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26722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Learning: Fine-Tuning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B9B89-12E7-AF45-B69C-B39270A554F2}"/>
              </a:ext>
            </a:extLst>
          </p:cNvPr>
          <p:cNvSpPr txBox="1"/>
          <p:nvPr/>
        </p:nvSpPr>
        <p:spPr>
          <a:xfrm>
            <a:off x="7974247" y="1925709"/>
            <a:ext cx="26419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Reinitialize last layer and continue training whole network on your dataset</a:t>
            </a:r>
          </a:p>
        </p:txBody>
      </p:sp>
      <p:sp>
        <p:nvSpPr>
          <p:cNvPr id="68" name="Google Shape;169;p17">
            <a:extLst>
              <a:ext uri="{FF2B5EF4-FFF2-40B4-BE49-F238E27FC236}">
                <a16:creationId xmlns:a16="http://schemas.microsoft.com/office/drawing/2014/main" id="{D56F3839-6491-6744-B7F0-A88619FEADFD}"/>
              </a:ext>
            </a:extLst>
          </p:cNvPr>
          <p:cNvSpPr/>
          <p:nvPr/>
        </p:nvSpPr>
        <p:spPr>
          <a:xfrm>
            <a:off x="1884737" y="5713560"/>
            <a:ext cx="742007" cy="137364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Image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Google Shape;170;p17">
            <a:extLst>
              <a:ext uri="{FF2B5EF4-FFF2-40B4-BE49-F238E27FC236}">
                <a16:creationId xmlns:a16="http://schemas.microsoft.com/office/drawing/2014/main" id="{C13DBB7E-3974-1548-999F-AC44896FEBFA}"/>
              </a:ext>
            </a:extLst>
          </p:cNvPr>
          <p:cNvSpPr/>
          <p:nvPr/>
        </p:nvSpPr>
        <p:spPr>
          <a:xfrm>
            <a:off x="1884737" y="549421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Google Shape;171;p17">
            <a:extLst>
              <a:ext uri="{FF2B5EF4-FFF2-40B4-BE49-F238E27FC236}">
                <a16:creationId xmlns:a16="http://schemas.microsoft.com/office/drawing/2014/main" id="{FD64D115-1378-3245-A3BB-5B1FAF982507}"/>
              </a:ext>
            </a:extLst>
          </p:cNvPr>
          <p:cNvSpPr/>
          <p:nvPr/>
        </p:nvSpPr>
        <p:spPr>
          <a:xfrm>
            <a:off x="1884737" y="532048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Google Shape;172;p17">
            <a:extLst>
              <a:ext uri="{FF2B5EF4-FFF2-40B4-BE49-F238E27FC236}">
                <a16:creationId xmlns:a16="http://schemas.microsoft.com/office/drawing/2014/main" id="{415D6ABE-1282-8B48-A615-34D000F37BC8}"/>
              </a:ext>
            </a:extLst>
          </p:cNvPr>
          <p:cNvSpPr/>
          <p:nvPr/>
        </p:nvSpPr>
        <p:spPr>
          <a:xfrm>
            <a:off x="1884737" y="514675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" name="Google Shape;173;p17">
            <a:extLst>
              <a:ext uri="{FF2B5EF4-FFF2-40B4-BE49-F238E27FC236}">
                <a16:creationId xmlns:a16="http://schemas.microsoft.com/office/drawing/2014/main" id="{1096B224-C67F-9A42-AE2A-FB3D34BBFFC9}"/>
              </a:ext>
            </a:extLst>
          </p:cNvPr>
          <p:cNvSpPr/>
          <p:nvPr/>
        </p:nvSpPr>
        <p:spPr>
          <a:xfrm>
            <a:off x="1884737" y="492740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Google Shape;174;p17">
            <a:extLst>
              <a:ext uri="{FF2B5EF4-FFF2-40B4-BE49-F238E27FC236}">
                <a16:creationId xmlns:a16="http://schemas.microsoft.com/office/drawing/2014/main" id="{45A2D87B-0EB9-4E40-8BF2-E632BFD78F36}"/>
              </a:ext>
            </a:extLst>
          </p:cNvPr>
          <p:cNvSpPr/>
          <p:nvPr/>
        </p:nvSpPr>
        <p:spPr>
          <a:xfrm>
            <a:off x="1884737" y="475367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Google Shape;175;p17">
            <a:extLst>
              <a:ext uri="{FF2B5EF4-FFF2-40B4-BE49-F238E27FC236}">
                <a16:creationId xmlns:a16="http://schemas.microsoft.com/office/drawing/2014/main" id="{67BDB93F-F48E-8147-8094-99AC89D97F35}"/>
              </a:ext>
            </a:extLst>
          </p:cNvPr>
          <p:cNvSpPr/>
          <p:nvPr/>
        </p:nvSpPr>
        <p:spPr>
          <a:xfrm>
            <a:off x="1884737" y="457994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Google Shape;176;p17">
            <a:extLst>
              <a:ext uri="{FF2B5EF4-FFF2-40B4-BE49-F238E27FC236}">
                <a16:creationId xmlns:a16="http://schemas.microsoft.com/office/drawing/2014/main" id="{D774FC6D-1ED3-4042-80EF-CFF9B6240070}"/>
              </a:ext>
            </a:extLst>
          </p:cNvPr>
          <p:cNvSpPr/>
          <p:nvPr/>
        </p:nvSpPr>
        <p:spPr>
          <a:xfrm>
            <a:off x="1884737" y="4360594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Google Shape;177;p17">
            <a:extLst>
              <a:ext uri="{FF2B5EF4-FFF2-40B4-BE49-F238E27FC236}">
                <a16:creationId xmlns:a16="http://schemas.microsoft.com/office/drawing/2014/main" id="{FE2A63F4-837B-4A4D-9955-4E45BBAACE98}"/>
              </a:ext>
            </a:extLst>
          </p:cNvPr>
          <p:cNvSpPr/>
          <p:nvPr/>
        </p:nvSpPr>
        <p:spPr>
          <a:xfrm>
            <a:off x="1884737" y="418686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0" name="Google Shape;178;p17">
            <a:extLst>
              <a:ext uri="{FF2B5EF4-FFF2-40B4-BE49-F238E27FC236}">
                <a16:creationId xmlns:a16="http://schemas.microsoft.com/office/drawing/2014/main" id="{9615DEEF-2AE4-DC46-A344-297DBD8E6BED}"/>
              </a:ext>
            </a:extLst>
          </p:cNvPr>
          <p:cNvSpPr/>
          <p:nvPr/>
        </p:nvSpPr>
        <p:spPr>
          <a:xfrm>
            <a:off x="1884737" y="401313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Google Shape;179;p17">
            <a:extLst>
              <a:ext uri="{FF2B5EF4-FFF2-40B4-BE49-F238E27FC236}">
                <a16:creationId xmlns:a16="http://schemas.microsoft.com/office/drawing/2014/main" id="{98C2DA9C-5DE3-2F4A-9612-13819494D191}"/>
              </a:ext>
            </a:extLst>
          </p:cNvPr>
          <p:cNvSpPr/>
          <p:nvPr/>
        </p:nvSpPr>
        <p:spPr>
          <a:xfrm>
            <a:off x="1884737" y="378821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" name="Google Shape;180;p17">
            <a:extLst>
              <a:ext uri="{FF2B5EF4-FFF2-40B4-BE49-F238E27FC236}">
                <a16:creationId xmlns:a16="http://schemas.microsoft.com/office/drawing/2014/main" id="{1CFF642E-3B95-4042-883C-151EB474CB61}"/>
              </a:ext>
            </a:extLst>
          </p:cNvPr>
          <p:cNvSpPr/>
          <p:nvPr/>
        </p:nvSpPr>
        <p:spPr>
          <a:xfrm>
            <a:off x="1884737" y="361448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Google Shape;181;p17">
            <a:extLst>
              <a:ext uri="{FF2B5EF4-FFF2-40B4-BE49-F238E27FC236}">
                <a16:creationId xmlns:a16="http://schemas.microsoft.com/office/drawing/2014/main" id="{CB9C6216-8EA7-ED4D-8A34-457545F95A68}"/>
              </a:ext>
            </a:extLst>
          </p:cNvPr>
          <p:cNvSpPr/>
          <p:nvPr/>
        </p:nvSpPr>
        <p:spPr>
          <a:xfrm>
            <a:off x="1884737" y="344074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Google Shape;182;p17">
            <a:extLst>
              <a:ext uri="{FF2B5EF4-FFF2-40B4-BE49-F238E27FC236}">
                <a16:creationId xmlns:a16="http://schemas.microsoft.com/office/drawing/2014/main" id="{745C4A65-AD87-5A41-B7D8-EAB85F6D4218}"/>
              </a:ext>
            </a:extLst>
          </p:cNvPr>
          <p:cNvSpPr/>
          <p:nvPr/>
        </p:nvSpPr>
        <p:spPr>
          <a:xfrm>
            <a:off x="1884737" y="3218615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Google Shape;183;p17">
            <a:extLst>
              <a:ext uri="{FF2B5EF4-FFF2-40B4-BE49-F238E27FC236}">
                <a16:creationId xmlns:a16="http://schemas.microsoft.com/office/drawing/2014/main" id="{F0DEB47C-444B-D549-9614-BF5A5B2CBF5F}"/>
              </a:ext>
            </a:extLst>
          </p:cNvPr>
          <p:cNvSpPr/>
          <p:nvPr/>
        </p:nvSpPr>
        <p:spPr>
          <a:xfrm>
            <a:off x="1884737" y="3044884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Google Shape;184;p17">
            <a:extLst>
              <a:ext uri="{FF2B5EF4-FFF2-40B4-BE49-F238E27FC236}">
                <a16:creationId xmlns:a16="http://schemas.microsoft.com/office/drawing/2014/main" id="{F498A2AE-BFF2-B740-B7A7-5B751ECF2AFA}"/>
              </a:ext>
            </a:extLst>
          </p:cNvPr>
          <p:cNvSpPr/>
          <p:nvPr/>
        </p:nvSpPr>
        <p:spPr>
          <a:xfrm>
            <a:off x="1884737" y="287115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Google Shape;185;p17">
            <a:extLst>
              <a:ext uri="{FF2B5EF4-FFF2-40B4-BE49-F238E27FC236}">
                <a16:creationId xmlns:a16="http://schemas.microsoft.com/office/drawing/2014/main" id="{E021DA4E-94A6-B743-BE92-BDDB9E66C7FD}"/>
              </a:ext>
            </a:extLst>
          </p:cNvPr>
          <p:cNvSpPr/>
          <p:nvPr/>
        </p:nvSpPr>
        <p:spPr>
          <a:xfrm>
            <a:off x="1884737" y="2648984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Google Shape;186;p17">
            <a:extLst>
              <a:ext uri="{FF2B5EF4-FFF2-40B4-BE49-F238E27FC236}">
                <a16:creationId xmlns:a16="http://schemas.microsoft.com/office/drawing/2014/main" id="{3F96FBF6-4863-B746-83A6-53CD387D5564}"/>
              </a:ext>
            </a:extLst>
          </p:cNvPr>
          <p:cNvSpPr/>
          <p:nvPr/>
        </p:nvSpPr>
        <p:spPr>
          <a:xfrm>
            <a:off x="1884737" y="2475253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Google Shape;187;p17">
            <a:extLst>
              <a:ext uri="{FF2B5EF4-FFF2-40B4-BE49-F238E27FC236}">
                <a16:creationId xmlns:a16="http://schemas.microsoft.com/office/drawing/2014/main" id="{FB4336AB-EF0E-0847-B4F6-EA9E017D64D7}"/>
              </a:ext>
            </a:extLst>
          </p:cNvPr>
          <p:cNvSpPr/>
          <p:nvPr/>
        </p:nvSpPr>
        <p:spPr>
          <a:xfrm>
            <a:off x="1884737" y="2301522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FC-1000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Google Shape;214;p17">
            <a:extLst>
              <a:ext uri="{FF2B5EF4-FFF2-40B4-BE49-F238E27FC236}">
                <a16:creationId xmlns:a16="http://schemas.microsoft.com/office/drawing/2014/main" id="{C396C5EC-2D8E-684D-A13B-85C9BAC2FFE7}"/>
              </a:ext>
            </a:extLst>
          </p:cNvPr>
          <p:cNvSpPr/>
          <p:nvPr/>
        </p:nvSpPr>
        <p:spPr>
          <a:xfrm>
            <a:off x="7016258" y="5714747"/>
            <a:ext cx="742007" cy="137364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Image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Google Shape;215;p17">
            <a:extLst>
              <a:ext uri="{FF2B5EF4-FFF2-40B4-BE49-F238E27FC236}">
                <a16:creationId xmlns:a16="http://schemas.microsoft.com/office/drawing/2014/main" id="{F344DAAA-312A-EB45-B9DC-78EA3A8BFC67}"/>
              </a:ext>
            </a:extLst>
          </p:cNvPr>
          <p:cNvSpPr/>
          <p:nvPr/>
        </p:nvSpPr>
        <p:spPr>
          <a:xfrm>
            <a:off x="7016258" y="549540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Google Shape;216;p17">
            <a:extLst>
              <a:ext uri="{FF2B5EF4-FFF2-40B4-BE49-F238E27FC236}">
                <a16:creationId xmlns:a16="http://schemas.microsoft.com/office/drawing/2014/main" id="{B4E95289-B792-AC4D-940C-2207D298B0B8}"/>
              </a:ext>
            </a:extLst>
          </p:cNvPr>
          <p:cNvSpPr/>
          <p:nvPr/>
        </p:nvSpPr>
        <p:spPr>
          <a:xfrm>
            <a:off x="7016258" y="532166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Google Shape;217;p17">
            <a:extLst>
              <a:ext uri="{FF2B5EF4-FFF2-40B4-BE49-F238E27FC236}">
                <a16:creationId xmlns:a16="http://schemas.microsoft.com/office/drawing/2014/main" id="{392C3C3B-957E-E343-8D6E-45E28A856667}"/>
              </a:ext>
            </a:extLst>
          </p:cNvPr>
          <p:cNvSpPr/>
          <p:nvPr/>
        </p:nvSpPr>
        <p:spPr>
          <a:xfrm>
            <a:off x="7016258" y="514793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6" name="Google Shape;218;p17">
            <a:extLst>
              <a:ext uri="{FF2B5EF4-FFF2-40B4-BE49-F238E27FC236}">
                <a16:creationId xmlns:a16="http://schemas.microsoft.com/office/drawing/2014/main" id="{71983AF5-8594-0E41-A599-D9EFD8BA1265}"/>
              </a:ext>
            </a:extLst>
          </p:cNvPr>
          <p:cNvSpPr/>
          <p:nvPr/>
        </p:nvSpPr>
        <p:spPr>
          <a:xfrm>
            <a:off x="7016258" y="492859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Google Shape;219;p17">
            <a:extLst>
              <a:ext uri="{FF2B5EF4-FFF2-40B4-BE49-F238E27FC236}">
                <a16:creationId xmlns:a16="http://schemas.microsoft.com/office/drawing/2014/main" id="{2E7BCFCF-AA9F-A644-9A35-53DB2D553811}"/>
              </a:ext>
            </a:extLst>
          </p:cNvPr>
          <p:cNvSpPr/>
          <p:nvPr/>
        </p:nvSpPr>
        <p:spPr>
          <a:xfrm>
            <a:off x="7016258" y="475485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8" name="Google Shape;220;p17">
            <a:extLst>
              <a:ext uri="{FF2B5EF4-FFF2-40B4-BE49-F238E27FC236}">
                <a16:creationId xmlns:a16="http://schemas.microsoft.com/office/drawing/2014/main" id="{C000D0C1-0ABC-E348-8B31-8F987749AB4A}"/>
              </a:ext>
            </a:extLst>
          </p:cNvPr>
          <p:cNvSpPr/>
          <p:nvPr/>
        </p:nvSpPr>
        <p:spPr>
          <a:xfrm>
            <a:off x="7016258" y="458112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Google Shape;221;p17">
            <a:extLst>
              <a:ext uri="{FF2B5EF4-FFF2-40B4-BE49-F238E27FC236}">
                <a16:creationId xmlns:a16="http://schemas.microsoft.com/office/drawing/2014/main" id="{32C4B847-431B-A04F-9221-D1EBECD3AC27}"/>
              </a:ext>
            </a:extLst>
          </p:cNvPr>
          <p:cNvSpPr/>
          <p:nvPr/>
        </p:nvSpPr>
        <p:spPr>
          <a:xfrm>
            <a:off x="7016258" y="436178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0" name="Google Shape;222;p17">
            <a:extLst>
              <a:ext uri="{FF2B5EF4-FFF2-40B4-BE49-F238E27FC236}">
                <a16:creationId xmlns:a16="http://schemas.microsoft.com/office/drawing/2014/main" id="{8662D925-A039-AD41-AFB9-C290D7324503}"/>
              </a:ext>
            </a:extLst>
          </p:cNvPr>
          <p:cNvSpPr/>
          <p:nvPr/>
        </p:nvSpPr>
        <p:spPr>
          <a:xfrm>
            <a:off x="7016258" y="418804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1" name="Google Shape;223;p17">
            <a:extLst>
              <a:ext uri="{FF2B5EF4-FFF2-40B4-BE49-F238E27FC236}">
                <a16:creationId xmlns:a16="http://schemas.microsoft.com/office/drawing/2014/main" id="{28092925-037C-EE4C-BBFB-E7168C9727B9}"/>
              </a:ext>
            </a:extLst>
          </p:cNvPr>
          <p:cNvSpPr/>
          <p:nvPr/>
        </p:nvSpPr>
        <p:spPr>
          <a:xfrm>
            <a:off x="7016258" y="401431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Google Shape;224;p17">
            <a:extLst>
              <a:ext uri="{FF2B5EF4-FFF2-40B4-BE49-F238E27FC236}">
                <a16:creationId xmlns:a16="http://schemas.microsoft.com/office/drawing/2014/main" id="{842102FD-0CA4-764F-AA74-F6167F8633D9}"/>
              </a:ext>
            </a:extLst>
          </p:cNvPr>
          <p:cNvSpPr/>
          <p:nvPr/>
        </p:nvSpPr>
        <p:spPr>
          <a:xfrm>
            <a:off x="7016258" y="378940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Google Shape;225;p17">
            <a:extLst>
              <a:ext uri="{FF2B5EF4-FFF2-40B4-BE49-F238E27FC236}">
                <a16:creationId xmlns:a16="http://schemas.microsoft.com/office/drawing/2014/main" id="{86B25F2E-CDBD-7E45-9EFE-63C6996A1EFB}"/>
              </a:ext>
            </a:extLst>
          </p:cNvPr>
          <p:cNvSpPr/>
          <p:nvPr/>
        </p:nvSpPr>
        <p:spPr>
          <a:xfrm>
            <a:off x="7016258" y="361566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4" name="Google Shape;226;p17">
            <a:extLst>
              <a:ext uri="{FF2B5EF4-FFF2-40B4-BE49-F238E27FC236}">
                <a16:creationId xmlns:a16="http://schemas.microsoft.com/office/drawing/2014/main" id="{F074E46D-7A3D-3249-9E6C-95E7282F727E}"/>
              </a:ext>
            </a:extLst>
          </p:cNvPr>
          <p:cNvSpPr/>
          <p:nvPr/>
        </p:nvSpPr>
        <p:spPr>
          <a:xfrm>
            <a:off x="7016258" y="3441937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Google Shape;227;p17">
            <a:extLst>
              <a:ext uri="{FF2B5EF4-FFF2-40B4-BE49-F238E27FC236}">
                <a16:creationId xmlns:a16="http://schemas.microsoft.com/office/drawing/2014/main" id="{F83A5FDC-3355-6B4F-AAAD-8D42042023C2}"/>
              </a:ext>
            </a:extLst>
          </p:cNvPr>
          <p:cNvSpPr/>
          <p:nvPr/>
        </p:nvSpPr>
        <p:spPr>
          <a:xfrm>
            <a:off x="7016258" y="321980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Google Shape;228;p17">
            <a:extLst>
              <a:ext uri="{FF2B5EF4-FFF2-40B4-BE49-F238E27FC236}">
                <a16:creationId xmlns:a16="http://schemas.microsoft.com/office/drawing/2014/main" id="{0A61DC30-FC5E-6344-80E9-D2024E63F7B3}"/>
              </a:ext>
            </a:extLst>
          </p:cNvPr>
          <p:cNvSpPr/>
          <p:nvPr/>
        </p:nvSpPr>
        <p:spPr>
          <a:xfrm>
            <a:off x="7016258" y="304607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Google Shape;229;p17">
            <a:extLst>
              <a:ext uri="{FF2B5EF4-FFF2-40B4-BE49-F238E27FC236}">
                <a16:creationId xmlns:a16="http://schemas.microsoft.com/office/drawing/2014/main" id="{A80958B6-373F-214A-B4C6-CE5D331DF703}"/>
              </a:ext>
            </a:extLst>
          </p:cNvPr>
          <p:cNvSpPr/>
          <p:nvPr/>
        </p:nvSpPr>
        <p:spPr>
          <a:xfrm>
            <a:off x="7016258" y="287233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8" name="Google Shape;230;p17">
            <a:extLst>
              <a:ext uri="{FF2B5EF4-FFF2-40B4-BE49-F238E27FC236}">
                <a16:creationId xmlns:a16="http://schemas.microsoft.com/office/drawing/2014/main" id="{A5305543-AA8D-5742-8907-D0F3CE54D4A5}"/>
              </a:ext>
            </a:extLst>
          </p:cNvPr>
          <p:cNvSpPr/>
          <p:nvPr/>
        </p:nvSpPr>
        <p:spPr>
          <a:xfrm>
            <a:off x="7016258" y="2650171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Google Shape;231;p17">
            <a:extLst>
              <a:ext uri="{FF2B5EF4-FFF2-40B4-BE49-F238E27FC236}">
                <a16:creationId xmlns:a16="http://schemas.microsoft.com/office/drawing/2014/main" id="{12229D81-F404-7D46-8EB0-08522CF8DBA7}"/>
              </a:ext>
            </a:extLst>
          </p:cNvPr>
          <p:cNvSpPr/>
          <p:nvPr/>
        </p:nvSpPr>
        <p:spPr>
          <a:xfrm>
            <a:off x="7016258" y="2476441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0" name="Google Shape;189;p17">
            <a:extLst>
              <a:ext uri="{FF2B5EF4-FFF2-40B4-BE49-F238E27FC236}">
                <a16:creationId xmlns:a16="http://schemas.microsoft.com/office/drawing/2014/main" id="{CC4F3233-4096-8343-9A4A-63D7B6B4323F}"/>
              </a:ext>
            </a:extLst>
          </p:cNvPr>
          <p:cNvSpPr/>
          <p:nvPr/>
        </p:nvSpPr>
        <p:spPr>
          <a:xfrm>
            <a:off x="4253741" y="5719146"/>
            <a:ext cx="742007" cy="137364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Image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1" name="Google Shape;190;p17">
            <a:extLst>
              <a:ext uri="{FF2B5EF4-FFF2-40B4-BE49-F238E27FC236}">
                <a16:creationId xmlns:a16="http://schemas.microsoft.com/office/drawing/2014/main" id="{F7E24373-8583-0240-BA78-AFE7D2C1AC8D}"/>
              </a:ext>
            </a:extLst>
          </p:cNvPr>
          <p:cNvSpPr/>
          <p:nvPr/>
        </p:nvSpPr>
        <p:spPr>
          <a:xfrm>
            <a:off x="4253741" y="549979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Google Shape;191;p17">
            <a:extLst>
              <a:ext uri="{FF2B5EF4-FFF2-40B4-BE49-F238E27FC236}">
                <a16:creationId xmlns:a16="http://schemas.microsoft.com/office/drawing/2014/main" id="{3A273F7C-A5B3-8440-AF0F-9B2C12CDFFD7}"/>
              </a:ext>
            </a:extLst>
          </p:cNvPr>
          <p:cNvSpPr/>
          <p:nvPr/>
        </p:nvSpPr>
        <p:spPr>
          <a:xfrm>
            <a:off x="4253741" y="532606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3" name="Google Shape;192;p17">
            <a:extLst>
              <a:ext uri="{FF2B5EF4-FFF2-40B4-BE49-F238E27FC236}">
                <a16:creationId xmlns:a16="http://schemas.microsoft.com/office/drawing/2014/main" id="{A4043C01-A90D-A744-B8E1-975DA26FC29C}"/>
              </a:ext>
            </a:extLst>
          </p:cNvPr>
          <p:cNvSpPr/>
          <p:nvPr/>
        </p:nvSpPr>
        <p:spPr>
          <a:xfrm>
            <a:off x="4253741" y="5152336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4" name="Google Shape;193;p17">
            <a:extLst>
              <a:ext uri="{FF2B5EF4-FFF2-40B4-BE49-F238E27FC236}">
                <a16:creationId xmlns:a16="http://schemas.microsoft.com/office/drawing/2014/main" id="{A5DD21BB-3FB4-774F-9F87-358B837EE3C7}"/>
              </a:ext>
            </a:extLst>
          </p:cNvPr>
          <p:cNvSpPr/>
          <p:nvPr/>
        </p:nvSpPr>
        <p:spPr>
          <a:xfrm>
            <a:off x="4253741" y="493298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5" name="Google Shape;194;p17">
            <a:extLst>
              <a:ext uri="{FF2B5EF4-FFF2-40B4-BE49-F238E27FC236}">
                <a16:creationId xmlns:a16="http://schemas.microsoft.com/office/drawing/2014/main" id="{A2F76EFE-95FE-7E46-BC6D-3A3335F65588}"/>
              </a:ext>
            </a:extLst>
          </p:cNvPr>
          <p:cNvSpPr/>
          <p:nvPr/>
        </p:nvSpPr>
        <p:spPr>
          <a:xfrm>
            <a:off x="4253741" y="475925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Google Shape;195;p17">
            <a:extLst>
              <a:ext uri="{FF2B5EF4-FFF2-40B4-BE49-F238E27FC236}">
                <a16:creationId xmlns:a16="http://schemas.microsoft.com/office/drawing/2014/main" id="{20BCEB38-C94C-DE4C-9404-4F7EF3E948A7}"/>
              </a:ext>
            </a:extLst>
          </p:cNvPr>
          <p:cNvSpPr/>
          <p:nvPr/>
        </p:nvSpPr>
        <p:spPr>
          <a:xfrm>
            <a:off x="4253741" y="4585527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7" name="Google Shape;196;p17">
            <a:extLst>
              <a:ext uri="{FF2B5EF4-FFF2-40B4-BE49-F238E27FC236}">
                <a16:creationId xmlns:a16="http://schemas.microsoft.com/office/drawing/2014/main" id="{0C163592-32E6-BA49-8D85-765C533B2990}"/>
              </a:ext>
            </a:extLst>
          </p:cNvPr>
          <p:cNvSpPr/>
          <p:nvPr/>
        </p:nvSpPr>
        <p:spPr>
          <a:xfrm>
            <a:off x="4253741" y="436618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8" name="Google Shape;197;p17">
            <a:extLst>
              <a:ext uri="{FF2B5EF4-FFF2-40B4-BE49-F238E27FC236}">
                <a16:creationId xmlns:a16="http://schemas.microsoft.com/office/drawing/2014/main" id="{B0FA2AD2-B41F-1A41-ADE6-14DC093059E2}"/>
              </a:ext>
            </a:extLst>
          </p:cNvPr>
          <p:cNvSpPr/>
          <p:nvPr/>
        </p:nvSpPr>
        <p:spPr>
          <a:xfrm>
            <a:off x="4253741" y="419244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9" name="Google Shape;198;p17">
            <a:extLst>
              <a:ext uri="{FF2B5EF4-FFF2-40B4-BE49-F238E27FC236}">
                <a16:creationId xmlns:a16="http://schemas.microsoft.com/office/drawing/2014/main" id="{69FF0EC1-2B8B-3B45-94AF-F8324D6270C0}"/>
              </a:ext>
            </a:extLst>
          </p:cNvPr>
          <p:cNvSpPr/>
          <p:nvPr/>
        </p:nvSpPr>
        <p:spPr>
          <a:xfrm>
            <a:off x="4253741" y="4018717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0" name="Google Shape;199;p17">
            <a:extLst>
              <a:ext uri="{FF2B5EF4-FFF2-40B4-BE49-F238E27FC236}">
                <a16:creationId xmlns:a16="http://schemas.microsoft.com/office/drawing/2014/main" id="{F039B422-7929-1F4B-9655-D782AD8F7A01}"/>
              </a:ext>
            </a:extLst>
          </p:cNvPr>
          <p:cNvSpPr/>
          <p:nvPr/>
        </p:nvSpPr>
        <p:spPr>
          <a:xfrm>
            <a:off x="4253741" y="379379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1" name="Google Shape;200;p17">
            <a:extLst>
              <a:ext uri="{FF2B5EF4-FFF2-40B4-BE49-F238E27FC236}">
                <a16:creationId xmlns:a16="http://schemas.microsoft.com/office/drawing/2014/main" id="{647933B1-696F-C04E-BD54-150A4C460A8B}"/>
              </a:ext>
            </a:extLst>
          </p:cNvPr>
          <p:cNvSpPr/>
          <p:nvPr/>
        </p:nvSpPr>
        <p:spPr>
          <a:xfrm>
            <a:off x="4253741" y="362006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Google Shape;201;p17">
            <a:extLst>
              <a:ext uri="{FF2B5EF4-FFF2-40B4-BE49-F238E27FC236}">
                <a16:creationId xmlns:a16="http://schemas.microsoft.com/office/drawing/2014/main" id="{A52FC984-CB8F-2D48-8E16-48A659E5E577}"/>
              </a:ext>
            </a:extLst>
          </p:cNvPr>
          <p:cNvSpPr/>
          <p:nvPr/>
        </p:nvSpPr>
        <p:spPr>
          <a:xfrm>
            <a:off x="4253741" y="3446335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3" name="Google Shape;202;p17">
            <a:extLst>
              <a:ext uri="{FF2B5EF4-FFF2-40B4-BE49-F238E27FC236}">
                <a16:creationId xmlns:a16="http://schemas.microsoft.com/office/drawing/2014/main" id="{FC1E47BE-7A03-4646-B0A5-CF860C3C3223}"/>
              </a:ext>
            </a:extLst>
          </p:cNvPr>
          <p:cNvSpPr/>
          <p:nvPr/>
        </p:nvSpPr>
        <p:spPr>
          <a:xfrm>
            <a:off x="4253741" y="322420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4" name="Google Shape;203;p17">
            <a:extLst>
              <a:ext uri="{FF2B5EF4-FFF2-40B4-BE49-F238E27FC236}">
                <a16:creationId xmlns:a16="http://schemas.microsoft.com/office/drawing/2014/main" id="{DAC003B2-B51C-6142-937F-935A4732B3E1}"/>
              </a:ext>
            </a:extLst>
          </p:cNvPr>
          <p:cNvSpPr/>
          <p:nvPr/>
        </p:nvSpPr>
        <p:spPr>
          <a:xfrm>
            <a:off x="4253741" y="305047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Google Shape;204;p17">
            <a:extLst>
              <a:ext uri="{FF2B5EF4-FFF2-40B4-BE49-F238E27FC236}">
                <a16:creationId xmlns:a16="http://schemas.microsoft.com/office/drawing/2014/main" id="{D90E2FC4-5DAD-FC43-BA8A-08D4F1C10958}"/>
              </a:ext>
            </a:extLst>
          </p:cNvPr>
          <p:cNvSpPr/>
          <p:nvPr/>
        </p:nvSpPr>
        <p:spPr>
          <a:xfrm>
            <a:off x="4253741" y="287673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6" name="Google Shape;205;p17">
            <a:extLst>
              <a:ext uri="{FF2B5EF4-FFF2-40B4-BE49-F238E27FC236}">
                <a16:creationId xmlns:a16="http://schemas.microsoft.com/office/drawing/2014/main" id="{11F248A1-1B8A-D742-B7ED-C10B1F87570A}"/>
              </a:ext>
            </a:extLst>
          </p:cNvPr>
          <p:cNvSpPr/>
          <p:nvPr/>
        </p:nvSpPr>
        <p:spPr>
          <a:xfrm>
            <a:off x="4253741" y="2654570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Google Shape;206;p17">
            <a:extLst>
              <a:ext uri="{FF2B5EF4-FFF2-40B4-BE49-F238E27FC236}">
                <a16:creationId xmlns:a16="http://schemas.microsoft.com/office/drawing/2014/main" id="{13BE2DA4-E3ED-5C44-A667-83C555B5810F}"/>
              </a:ext>
            </a:extLst>
          </p:cNvPr>
          <p:cNvSpPr/>
          <p:nvPr/>
        </p:nvSpPr>
        <p:spPr>
          <a:xfrm>
            <a:off x="4253741" y="2480839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8" name="Google Shape;211;p17">
            <a:extLst>
              <a:ext uri="{FF2B5EF4-FFF2-40B4-BE49-F238E27FC236}">
                <a16:creationId xmlns:a16="http://schemas.microsoft.com/office/drawing/2014/main" id="{0AF9DCDD-63E9-7146-953D-20F91C3944C7}"/>
              </a:ext>
            </a:extLst>
          </p:cNvPr>
          <p:cNvSpPr/>
          <p:nvPr/>
        </p:nvSpPr>
        <p:spPr>
          <a:xfrm>
            <a:off x="5115940" y="2501995"/>
            <a:ext cx="224042" cy="3184271"/>
          </a:xfrm>
          <a:prstGeom prst="rightBrace">
            <a:avLst>
              <a:gd name="adj1" fmla="val 113598"/>
              <a:gd name="adj2" fmla="val 50000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9" name="Google Shape;212;p17">
            <a:extLst>
              <a:ext uri="{FF2B5EF4-FFF2-40B4-BE49-F238E27FC236}">
                <a16:creationId xmlns:a16="http://schemas.microsoft.com/office/drawing/2014/main" id="{1CC89AA7-1E2C-A544-ABDD-D01A9E9208F7}"/>
              </a:ext>
            </a:extLst>
          </p:cNvPr>
          <p:cNvSpPr txBox="1"/>
          <p:nvPr/>
        </p:nvSpPr>
        <p:spPr>
          <a:xfrm>
            <a:off x="5395505" y="3903359"/>
            <a:ext cx="1271669" cy="35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>
                <a:solidFill>
                  <a:srgbClr val="0000FF"/>
                </a:solidFill>
                <a:latin typeface="Calibri" panose="020F0502020204030204"/>
              </a:rPr>
              <a:t>Freeze these</a:t>
            </a:r>
            <a:endParaRPr sz="1865">
              <a:solidFill>
                <a:srgbClr val="0000FF"/>
              </a:solidFill>
              <a:latin typeface="Calibri" panose="020F0502020204030204"/>
            </a:endParaRPr>
          </a:p>
          <a:p>
            <a:pPr defTabSz="457200"/>
            <a:endParaRPr sz="1865">
              <a:solidFill>
                <a:srgbClr val="0000FF"/>
              </a:solidFill>
              <a:latin typeface="Calibri" panose="020F0502020204030204"/>
            </a:endParaRPr>
          </a:p>
          <a:p>
            <a:pPr defTabSz="457200"/>
            <a:endParaRPr sz="1865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50" name="Google Shape;213;p17">
            <a:extLst>
              <a:ext uri="{FF2B5EF4-FFF2-40B4-BE49-F238E27FC236}">
                <a16:creationId xmlns:a16="http://schemas.microsoft.com/office/drawing/2014/main" id="{F00AA90C-96F2-CF48-BC10-BC248A74CA5D}"/>
              </a:ext>
            </a:extLst>
          </p:cNvPr>
          <p:cNvSpPr txBox="1"/>
          <p:nvPr/>
        </p:nvSpPr>
        <p:spPr>
          <a:xfrm>
            <a:off x="5339976" y="2413806"/>
            <a:ext cx="1271669" cy="58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-US" sz="1865" dirty="0">
                <a:solidFill>
                  <a:srgbClr val="FF0000"/>
                </a:solidFill>
                <a:latin typeface="Calibri" panose="020F0502020204030204"/>
              </a:rPr>
              <a:t>Remove last layer</a:t>
            </a:r>
            <a:endParaRPr sz="1865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51" name="Google Shape;187;p17">
            <a:extLst>
              <a:ext uri="{FF2B5EF4-FFF2-40B4-BE49-F238E27FC236}">
                <a16:creationId xmlns:a16="http://schemas.microsoft.com/office/drawing/2014/main" id="{C460AF99-8CA4-4D45-9912-DB708964A649}"/>
              </a:ext>
            </a:extLst>
          </p:cNvPr>
          <p:cNvSpPr/>
          <p:nvPr/>
        </p:nvSpPr>
        <p:spPr>
          <a:xfrm>
            <a:off x="7016258" y="2294045"/>
            <a:ext cx="742007" cy="1373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 dirty="0">
                <a:solidFill>
                  <a:prstClr val="black"/>
                </a:solidFill>
                <a:latin typeface="Calibri" panose="020F0502020204030204"/>
              </a:rPr>
              <a:t>FC</a:t>
            </a:r>
            <a:endParaRPr sz="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BFB5E-5A7E-744C-92A9-9465A105ED8A}"/>
              </a:ext>
            </a:extLst>
          </p:cNvPr>
          <p:cNvSpPr txBox="1"/>
          <p:nvPr/>
        </p:nvSpPr>
        <p:spPr>
          <a:xfrm>
            <a:off x="1620696" y="1273332"/>
            <a:ext cx="1618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1. Train on ImageNet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E57D5EF-3B47-234A-A176-4C42A54A3060}"/>
              </a:ext>
            </a:extLst>
          </p:cNvPr>
          <p:cNvSpPr txBox="1"/>
          <p:nvPr/>
        </p:nvSpPr>
        <p:spPr>
          <a:xfrm>
            <a:off x="4027053" y="1138558"/>
            <a:ext cx="1452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2. CNN as feature extractor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809A5F5-5472-EE44-9EA5-C14AA38DF6FB}"/>
              </a:ext>
            </a:extLst>
          </p:cNvPr>
          <p:cNvSpPr txBox="1"/>
          <p:nvPr/>
        </p:nvSpPr>
        <p:spPr>
          <a:xfrm>
            <a:off x="6382415" y="1138784"/>
            <a:ext cx="249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3. Bigger dataset: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Fine-Tuning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B6DB838-78C5-3C40-95E8-FBB74A224838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89709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Learning: Fine-Tuning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891645" y="3576495"/>
            <a:ext cx="27763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Some tricks:</a:t>
            </a:r>
          </a:p>
          <a:p>
            <a:pPr marL="214313" indent="-214313" defTabSz="457200"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Train with feature extraction first before fine-tuning</a:t>
            </a:r>
          </a:p>
          <a:p>
            <a:pPr marL="214313" indent="-214313" defTabSz="457200"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Lower the learning rate: use ~1/10 of LR used in original training</a:t>
            </a:r>
          </a:p>
          <a:p>
            <a:pPr marL="214313" indent="-214313" defTabSz="457200"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Sometimes freeze lower layers to save computation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B9B89-12E7-AF45-B69C-B39270A554F2}"/>
              </a:ext>
            </a:extLst>
          </p:cNvPr>
          <p:cNvSpPr txBox="1"/>
          <p:nvPr/>
        </p:nvSpPr>
        <p:spPr>
          <a:xfrm>
            <a:off x="7974247" y="1925709"/>
            <a:ext cx="26419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Reinitialize last layer and continue training whole network on your dataset</a:t>
            </a:r>
          </a:p>
        </p:txBody>
      </p:sp>
      <p:sp>
        <p:nvSpPr>
          <p:cNvPr id="68" name="Google Shape;169;p17">
            <a:extLst>
              <a:ext uri="{FF2B5EF4-FFF2-40B4-BE49-F238E27FC236}">
                <a16:creationId xmlns:a16="http://schemas.microsoft.com/office/drawing/2014/main" id="{D56F3839-6491-6744-B7F0-A88619FEADFD}"/>
              </a:ext>
            </a:extLst>
          </p:cNvPr>
          <p:cNvSpPr/>
          <p:nvPr/>
        </p:nvSpPr>
        <p:spPr>
          <a:xfrm>
            <a:off x="1884737" y="5713560"/>
            <a:ext cx="742007" cy="137364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Image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Google Shape;170;p17">
            <a:extLst>
              <a:ext uri="{FF2B5EF4-FFF2-40B4-BE49-F238E27FC236}">
                <a16:creationId xmlns:a16="http://schemas.microsoft.com/office/drawing/2014/main" id="{C13DBB7E-3974-1548-999F-AC44896FEBFA}"/>
              </a:ext>
            </a:extLst>
          </p:cNvPr>
          <p:cNvSpPr/>
          <p:nvPr/>
        </p:nvSpPr>
        <p:spPr>
          <a:xfrm>
            <a:off x="1884737" y="549421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Google Shape;171;p17">
            <a:extLst>
              <a:ext uri="{FF2B5EF4-FFF2-40B4-BE49-F238E27FC236}">
                <a16:creationId xmlns:a16="http://schemas.microsoft.com/office/drawing/2014/main" id="{FD64D115-1378-3245-A3BB-5B1FAF982507}"/>
              </a:ext>
            </a:extLst>
          </p:cNvPr>
          <p:cNvSpPr/>
          <p:nvPr/>
        </p:nvSpPr>
        <p:spPr>
          <a:xfrm>
            <a:off x="1884737" y="532048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Google Shape;172;p17">
            <a:extLst>
              <a:ext uri="{FF2B5EF4-FFF2-40B4-BE49-F238E27FC236}">
                <a16:creationId xmlns:a16="http://schemas.microsoft.com/office/drawing/2014/main" id="{415D6ABE-1282-8B48-A615-34D000F37BC8}"/>
              </a:ext>
            </a:extLst>
          </p:cNvPr>
          <p:cNvSpPr/>
          <p:nvPr/>
        </p:nvSpPr>
        <p:spPr>
          <a:xfrm>
            <a:off x="1884737" y="514675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" name="Google Shape;173;p17">
            <a:extLst>
              <a:ext uri="{FF2B5EF4-FFF2-40B4-BE49-F238E27FC236}">
                <a16:creationId xmlns:a16="http://schemas.microsoft.com/office/drawing/2014/main" id="{1096B224-C67F-9A42-AE2A-FB3D34BBFFC9}"/>
              </a:ext>
            </a:extLst>
          </p:cNvPr>
          <p:cNvSpPr/>
          <p:nvPr/>
        </p:nvSpPr>
        <p:spPr>
          <a:xfrm>
            <a:off x="1884737" y="492740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Google Shape;174;p17">
            <a:extLst>
              <a:ext uri="{FF2B5EF4-FFF2-40B4-BE49-F238E27FC236}">
                <a16:creationId xmlns:a16="http://schemas.microsoft.com/office/drawing/2014/main" id="{45A2D87B-0EB9-4E40-8BF2-E632BFD78F36}"/>
              </a:ext>
            </a:extLst>
          </p:cNvPr>
          <p:cNvSpPr/>
          <p:nvPr/>
        </p:nvSpPr>
        <p:spPr>
          <a:xfrm>
            <a:off x="1884737" y="475367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Google Shape;175;p17">
            <a:extLst>
              <a:ext uri="{FF2B5EF4-FFF2-40B4-BE49-F238E27FC236}">
                <a16:creationId xmlns:a16="http://schemas.microsoft.com/office/drawing/2014/main" id="{67BDB93F-F48E-8147-8094-99AC89D97F35}"/>
              </a:ext>
            </a:extLst>
          </p:cNvPr>
          <p:cNvSpPr/>
          <p:nvPr/>
        </p:nvSpPr>
        <p:spPr>
          <a:xfrm>
            <a:off x="1884737" y="457994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Google Shape;176;p17">
            <a:extLst>
              <a:ext uri="{FF2B5EF4-FFF2-40B4-BE49-F238E27FC236}">
                <a16:creationId xmlns:a16="http://schemas.microsoft.com/office/drawing/2014/main" id="{D774FC6D-1ED3-4042-80EF-CFF9B6240070}"/>
              </a:ext>
            </a:extLst>
          </p:cNvPr>
          <p:cNvSpPr/>
          <p:nvPr/>
        </p:nvSpPr>
        <p:spPr>
          <a:xfrm>
            <a:off x="1884737" y="4360594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Google Shape;177;p17">
            <a:extLst>
              <a:ext uri="{FF2B5EF4-FFF2-40B4-BE49-F238E27FC236}">
                <a16:creationId xmlns:a16="http://schemas.microsoft.com/office/drawing/2014/main" id="{FE2A63F4-837B-4A4D-9955-4E45BBAACE98}"/>
              </a:ext>
            </a:extLst>
          </p:cNvPr>
          <p:cNvSpPr/>
          <p:nvPr/>
        </p:nvSpPr>
        <p:spPr>
          <a:xfrm>
            <a:off x="1884737" y="418686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0" name="Google Shape;178;p17">
            <a:extLst>
              <a:ext uri="{FF2B5EF4-FFF2-40B4-BE49-F238E27FC236}">
                <a16:creationId xmlns:a16="http://schemas.microsoft.com/office/drawing/2014/main" id="{9615DEEF-2AE4-DC46-A344-297DBD8E6BED}"/>
              </a:ext>
            </a:extLst>
          </p:cNvPr>
          <p:cNvSpPr/>
          <p:nvPr/>
        </p:nvSpPr>
        <p:spPr>
          <a:xfrm>
            <a:off x="1884737" y="401313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Google Shape;179;p17">
            <a:extLst>
              <a:ext uri="{FF2B5EF4-FFF2-40B4-BE49-F238E27FC236}">
                <a16:creationId xmlns:a16="http://schemas.microsoft.com/office/drawing/2014/main" id="{98C2DA9C-5DE3-2F4A-9612-13819494D191}"/>
              </a:ext>
            </a:extLst>
          </p:cNvPr>
          <p:cNvSpPr/>
          <p:nvPr/>
        </p:nvSpPr>
        <p:spPr>
          <a:xfrm>
            <a:off x="1884737" y="378821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" name="Google Shape;180;p17">
            <a:extLst>
              <a:ext uri="{FF2B5EF4-FFF2-40B4-BE49-F238E27FC236}">
                <a16:creationId xmlns:a16="http://schemas.microsoft.com/office/drawing/2014/main" id="{1CFF642E-3B95-4042-883C-151EB474CB61}"/>
              </a:ext>
            </a:extLst>
          </p:cNvPr>
          <p:cNvSpPr/>
          <p:nvPr/>
        </p:nvSpPr>
        <p:spPr>
          <a:xfrm>
            <a:off x="1884737" y="361448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Google Shape;181;p17">
            <a:extLst>
              <a:ext uri="{FF2B5EF4-FFF2-40B4-BE49-F238E27FC236}">
                <a16:creationId xmlns:a16="http://schemas.microsoft.com/office/drawing/2014/main" id="{CB9C6216-8EA7-ED4D-8A34-457545F95A68}"/>
              </a:ext>
            </a:extLst>
          </p:cNvPr>
          <p:cNvSpPr/>
          <p:nvPr/>
        </p:nvSpPr>
        <p:spPr>
          <a:xfrm>
            <a:off x="1884737" y="344074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Google Shape;182;p17">
            <a:extLst>
              <a:ext uri="{FF2B5EF4-FFF2-40B4-BE49-F238E27FC236}">
                <a16:creationId xmlns:a16="http://schemas.microsoft.com/office/drawing/2014/main" id="{745C4A65-AD87-5A41-B7D8-EAB85F6D4218}"/>
              </a:ext>
            </a:extLst>
          </p:cNvPr>
          <p:cNvSpPr/>
          <p:nvPr/>
        </p:nvSpPr>
        <p:spPr>
          <a:xfrm>
            <a:off x="1884737" y="3218615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Google Shape;183;p17">
            <a:extLst>
              <a:ext uri="{FF2B5EF4-FFF2-40B4-BE49-F238E27FC236}">
                <a16:creationId xmlns:a16="http://schemas.microsoft.com/office/drawing/2014/main" id="{F0DEB47C-444B-D549-9614-BF5A5B2CBF5F}"/>
              </a:ext>
            </a:extLst>
          </p:cNvPr>
          <p:cNvSpPr/>
          <p:nvPr/>
        </p:nvSpPr>
        <p:spPr>
          <a:xfrm>
            <a:off x="1884737" y="3044884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Google Shape;184;p17">
            <a:extLst>
              <a:ext uri="{FF2B5EF4-FFF2-40B4-BE49-F238E27FC236}">
                <a16:creationId xmlns:a16="http://schemas.microsoft.com/office/drawing/2014/main" id="{F498A2AE-BFF2-B740-B7A7-5B751ECF2AFA}"/>
              </a:ext>
            </a:extLst>
          </p:cNvPr>
          <p:cNvSpPr/>
          <p:nvPr/>
        </p:nvSpPr>
        <p:spPr>
          <a:xfrm>
            <a:off x="1884737" y="2871153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Google Shape;185;p17">
            <a:extLst>
              <a:ext uri="{FF2B5EF4-FFF2-40B4-BE49-F238E27FC236}">
                <a16:creationId xmlns:a16="http://schemas.microsoft.com/office/drawing/2014/main" id="{E021DA4E-94A6-B743-BE92-BDDB9E66C7FD}"/>
              </a:ext>
            </a:extLst>
          </p:cNvPr>
          <p:cNvSpPr/>
          <p:nvPr/>
        </p:nvSpPr>
        <p:spPr>
          <a:xfrm>
            <a:off x="1884737" y="2648984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Google Shape;186;p17">
            <a:extLst>
              <a:ext uri="{FF2B5EF4-FFF2-40B4-BE49-F238E27FC236}">
                <a16:creationId xmlns:a16="http://schemas.microsoft.com/office/drawing/2014/main" id="{3F96FBF6-4863-B746-83A6-53CD387D5564}"/>
              </a:ext>
            </a:extLst>
          </p:cNvPr>
          <p:cNvSpPr/>
          <p:nvPr/>
        </p:nvSpPr>
        <p:spPr>
          <a:xfrm>
            <a:off x="1884737" y="2475253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Google Shape;187;p17">
            <a:extLst>
              <a:ext uri="{FF2B5EF4-FFF2-40B4-BE49-F238E27FC236}">
                <a16:creationId xmlns:a16="http://schemas.microsoft.com/office/drawing/2014/main" id="{FB4336AB-EF0E-0847-B4F6-EA9E017D64D7}"/>
              </a:ext>
            </a:extLst>
          </p:cNvPr>
          <p:cNvSpPr/>
          <p:nvPr/>
        </p:nvSpPr>
        <p:spPr>
          <a:xfrm>
            <a:off x="1884737" y="2301522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FC-1000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Google Shape;214;p17">
            <a:extLst>
              <a:ext uri="{FF2B5EF4-FFF2-40B4-BE49-F238E27FC236}">
                <a16:creationId xmlns:a16="http://schemas.microsoft.com/office/drawing/2014/main" id="{C396C5EC-2D8E-684D-A13B-85C9BAC2FFE7}"/>
              </a:ext>
            </a:extLst>
          </p:cNvPr>
          <p:cNvSpPr/>
          <p:nvPr/>
        </p:nvSpPr>
        <p:spPr>
          <a:xfrm>
            <a:off x="7016258" y="5714747"/>
            <a:ext cx="742007" cy="137364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Image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Google Shape;215;p17">
            <a:extLst>
              <a:ext uri="{FF2B5EF4-FFF2-40B4-BE49-F238E27FC236}">
                <a16:creationId xmlns:a16="http://schemas.microsoft.com/office/drawing/2014/main" id="{F344DAAA-312A-EB45-B9DC-78EA3A8BFC67}"/>
              </a:ext>
            </a:extLst>
          </p:cNvPr>
          <p:cNvSpPr/>
          <p:nvPr/>
        </p:nvSpPr>
        <p:spPr>
          <a:xfrm>
            <a:off x="7016258" y="549540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Google Shape;216;p17">
            <a:extLst>
              <a:ext uri="{FF2B5EF4-FFF2-40B4-BE49-F238E27FC236}">
                <a16:creationId xmlns:a16="http://schemas.microsoft.com/office/drawing/2014/main" id="{B4E95289-B792-AC4D-940C-2207D298B0B8}"/>
              </a:ext>
            </a:extLst>
          </p:cNvPr>
          <p:cNvSpPr/>
          <p:nvPr/>
        </p:nvSpPr>
        <p:spPr>
          <a:xfrm>
            <a:off x="7016258" y="532166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Google Shape;217;p17">
            <a:extLst>
              <a:ext uri="{FF2B5EF4-FFF2-40B4-BE49-F238E27FC236}">
                <a16:creationId xmlns:a16="http://schemas.microsoft.com/office/drawing/2014/main" id="{392C3C3B-957E-E343-8D6E-45E28A856667}"/>
              </a:ext>
            </a:extLst>
          </p:cNvPr>
          <p:cNvSpPr/>
          <p:nvPr/>
        </p:nvSpPr>
        <p:spPr>
          <a:xfrm>
            <a:off x="7016258" y="514793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6" name="Google Shape;218;p17">
            <a:extLst>
              <a:ext uri="{FF2B5EF4-FFF2-40B4-BE49-F238E27FC236}">
                <a16:creationId xmlns:a16="http://schemas.microsoft.com/office/drawing/2014/main" id="{71983AF5-8594-0E41-A599-D9EFD8BA1265}"/>
              </a:ext>
            </a:extLst>
          </p:cNvPr>
          <p:cNvSpPr/>
          <p:nvPr/>
        </p:nvSpPr>
        <p:spPr>
          <a:xfrm>
            <a:off x="7016258" y="492859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Google Shape;219;p17">
            <a:extLst>
              <a:ext uri="{FF2B5EF4-FFF2-40B4-BE49-F238E27FC236}">
                <a16:creationId xmlns:a16="http://schemas.microsoft.com/office/drawing/2014/main" id="{2E7BCFCF-AA9F-A644-9A35-53DB2D553811}"/>
              </a:ext>
            </a:extLst>
          </p:cNvPr>
          <p:cNvSpPr/>
          <p:nvPr/>
        </p:nvSpPr>
        <p:spPr>
          <a:xfrm>
            <a:off x="7016258" y="475485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8" name="Google Shape;220;p17">
            <a:extLst>
              <a:ext uri="{FF2B5EF4-FFF2-40B4-BE49-F238E27FC236}">
                <a16:creationId xmlns:a16="http://schemas.microsoft.com/office/drawing/2014/main" id="{C000D0C1-0ABC-E348-8B31-8F987749AB4A}"/>
              </a:ext>
            </a:extLst>
          </p:cNvPr>
          <p:cNvSpPr/>
          <p:nvPr/>
        </p:nvSpPr>
        <p:spPr>
          <a:xfrm>
            <a:off x="7016258" y="458112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Google Shape;221;p17">
            <a:extLst>
              <a:ext uri="{FF2B5EF4-FFF2-40B4-BE49-F238E27FC236}">
                <a16:creationId xmlns:a16="http://schemas.microsoft.com/office/drawing/2014/main" id="{32C4B847-431B-A04F-9221-D1EBECD3AC27}"/>
              </a:ext>
            </a:extLst>
          </p:cNvPr>
          <p:cNvSpPr/>
          <p:nvPr/>
        </p:nvSpPr>
        <p:spPr>
          <a:xfrm>
            <a:off x="7016258" y="436178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0" name="Google Shape;222;p17">
            <a:extLst>
              <a:ext uri="{FF2B5EF4-FFF2-40B4-BE49-F238E27FC236}">
                <a16:creationId xmlns:a16="http://schemas.microsoft.com/office/drawing/2014/main" id="{8662D925-A039-AD41-AFB9-C290D7324503}"/>
              </a:ext>
            </a:extLst>
          </p:cNvPr>
          <p:cNvSpPr/>
          <p:nvPr/>
        </p:nvSpPr>
        <p:spPr>
          <a:xfrm>
            <a:off x="7016258" y="418804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1" name="Google Shape;223;p17">
            <a:extLst>
              <a:ext uri="{FF2B5EF4-FFF2-40B4-BE49-F238E27FC236}">
                <a16:creationId xmlns:a16="http://schemas.microsoft.com/office/drawing/2014/main" id="{28092925-037C-EE4C-BBFB-E7168C9727B9}"/>
              </a:ext>
            </a:extLst>
          </p:cNvPr>
          <p:cNvSpPr/>
          <p:nvPr/>
        </p:nvSpPr>
        <p:spPr>
          <a:xfrm>
            <a:off x="7016258" y="401431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Google Shape;224;p17">
            <a:extLst>
              <a:ext uri="{FF2B5EF4-FFF2-40B4-BE49-F238E27FC236}">
                <a16:creationId xmlns:a16="http://schemas.microsoft.com/office/drawing/2014/main" id="{842102FD-0CA4-764F-AA74-F6167F8633D9}"/>
              </a:ext>
            </a:extLst>
          </p:cNvPr>
          <p:cNvSpPr/>
          <p:nvPr/>
        </p:nvSpPr>
        <p:spPr>
          <a:xfrm>
            <a:off x="7016258" y="378940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Google Shape;225;p17">
            <a:extLst>
              <a:ext uri="{FF2B5EF4-FFF2-40B4-BE49-F238E27FC236}">
                <a16:creationId xmlns:a16="http://schemas.microsoft.com/office/drawing/2014/main" id="{86B25F2E-CDBD-7E45-9EFE-63C6996A1EFB}"/>
              </a:ext>
            </a:extLst>
          </p:cNvPr>
          <p:cNvSpPr/>
          <p:nvPr/>
        </p:nvSpPr>
        <p:spPr>
          <a:xfrm>
            <a:off x="7016258" y="361566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4" name="Google Shape;226;p17">
            <a:extLst>
              <a:ext uri="{FF2B5EF4-FFF2-40B4-BE49-F238E27FC236}">
                <a16:creationId xmlns:a16="http://schemas.microsoft.com/office/drawing/2014/main" id="{F074E46D-7A3D-3249-9E6C-95E7282F727E}"/>
              </a:ext>
            </a:extLst>
          </p:cNvPr>
          <p:cNvSpPr/>
          <p:nvPr/>
        </p:nvSpPr>
        <p:spPr>
          <a:xfrm>
            <a:off x="7016258" y="3441937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Google Shape;227;p17">
            <a:extLst>
              <a:ext uri="{FF2B5EF4-FFF2-40B4-BE49-F238E27FC236}">
                <a16:creationId xmlns:a16="http://schemas.microsoft.com/office/drawing/2014/main" id="{F83A5FDC-3355-6B4F-AAAD-8D42042023C2}"/>
              </a:ext>
            </a:extLst>
          </p:cNvPr>
          <p:cNvSpPr/>
          <p:nvPr/>
        </p:nvSpPr>
        <p:spPr>
          <a:xfrm>
            <a:off x="7016258" y="321980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Google Shape;228;p17">
            <a:extLst>
              <a:ext uri="{FF2B5EF4-FFF2-40B4-BE49-F238E27FC236}">
                <a16:creationId xmlns:a16="http://schemas.microsoft.com/office/drawing/2014/main" id="{0A61DC30-FC5E-6344-80E9-D2024E63F7B3}"/>
              </a:ext>
            </a:extLst>
          </p:cNvPr>
          <p:cNvSpPr/>
          <p:nvPr/>
        </p:nvSpPr>
        <p:spPr>
          <a:xfrm>
            <a:off x="7016258" y="3046071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Google Shape;229;p17">
            <a:extLst>
              <a:ext uri="{FF2B5EF4-FFF2-40B4-BE49-F238E27FC236}">
                <a16:creationId xmlns:a16="http://schemas.microsoft.com/office/drawing/2014/main" id="{A80958B6-373F-214A-B4C6-CE5D331DF703}"/>
              </a:ext>
            </a:extLst>
          </p:cNvPr>
          <p:cNvSpPr/>
          <p:nvPr/>
        </p:nvSpPr>
        <p:spPr>
          <a:xfrm>
            <a:off x="7016258" y="287233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8" name="Google Shape;230;p17">
            <a:extLst>
              <a:ext uri="{FF2B5EF4-FFF2-40B4-BE49-F238E27FC236}">
                <a16:creationId xmlns:a16="http://schemas.microsoft.com/office/drawing/2014/main" id="{A5305543-AA8D-5742-8907-D0F3CE54D4A5}"/>
              </a:ext>
            </a:extLst>
          </p:cNvPr>
          <p:cNvSpPr/>
          <p:nvPr/>
        </p:nvSpPr>
        <p:spPr>
          <a:xfrm>
            <a:off x="7016258" y="2650171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Google Shape;231;p17">
            <a:extLst>
              <a:ext uri="{FF2B5EF4-FFF2-40B4-BE49-F238E27FC236}">
                <a16:creationId xmlns:a16="http://schemas.microsoft.com/office/drawing/2014/main" id="{12229D81-F404-7D46-8EB0-08522CF8DBA7}"/>
              </a:ext>
            </a:extLst>
          </p:cNvPr>
          <p:cNvSpPr/>
          <p:nvPr/>
        </p:nvSpPr>
        <p:spPr>
          <a:xfrm>
            <a:off x="7016258" y="2476441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0" name="Google Shape;189;p17">
            <a:extLst>
              <a:ext uri="{FF2B5EF4-FFF2-40B4-BE49-F238E27FC236}">
                <a16:creationId xmlns:a16="http://schemas.microsoft.com/office/drawing/2014/main" id="{CC4F3233-4096-8343-9A4A-63D7B6B4323F}"/>
              </a:ext>
            </a:extLst>
          </p:cNvPr>
          <p:cNvSpPr/>
          <p:nvPr/>
        </p:nvSpPr>
        <p:spPr>
          <a:xfrm>
            <a:off x="4253741" y="5719146"/>
            <a:ext cx="742007" cy="137364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Image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1" name="Google Shape;190;p17">
            <a:extLst>
              <a:ext uri="{FF2B5EF4-FFF2-40B4-BE49-F238E27FC236}">
                <a16:creationId xmlns:a16="http://schemas.microsoft.com/office/drawing/2014/main" id="{F7E24373-8583-0240-BA78-AFE7D2C1AC8D}"/>
              </a:ext>
            </a:extLst>
          </p:cNvPr>
          <p:cNvSpPr/>
          <p:nvPr/>
        </p:nvSpPr>
        <p:spPr>
          <a:xfrm>
            <a:off x="4253741" y="549979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Google Shape;191;p17">
            <a:extLst>
              <a:ext uri="{FF2B5EF4-FFF2-40B4-BE49-F238E27FC236}">
                <a16:creationId xmlns:a16="http://schemas.microsoft.com/office/drawing/2014/main" id="{3A273F7C-A5B3-8440-AF0F-9B2C12CDFFD7}"/>
              </a:ext>
            </a:extLst>
          </p:cNvPr>
          <p:cNvSpPr/>
          <p:nvPr/>
        </p:nvSpPr>
        <p:spPr>
          <a:xfrm>
            <a:off x="4253741" y="532606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Conv-64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3" name="Google Shape;192;p17">
            <a:extLst>
              <a:ext uri="{FF2B5EF4-FFF2-40B4-BE49-F238E27FC236}">
                <a16:creationId xmlns:a16="http://schemas.microsoft.com/office/drawing/2014/main" id="{A4043C01-A90D-A744-B8E1-975DA26FC29C}"/>
              </a:ext>
            </a:extLst>
          </p:cNvPr>
          <p:cNvSpPr/>
          <p:nvPr/>
        </p:nvSpPr>
        <p:spPr>
          <a:xfrm>
            <a:off x="4253741" y="5152336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4" name="Google Shape;193;p17">
            <a:extLst>
              <a:ext uri="{FF2B5EF4-FFF2-40B4-BE49-F238E27FC236}">
                <a16:creationId xmlns:a16="http://schemas.microsoft.com/office/drawing/2014/main" id="{A5DD21BB-3FB4-774F-9F87-358B837EE3C7}"/>
              </a:ext>
            </a:extLst>
          </p:cNvPr>
          <p:cNvSpPr/>
          <p:nvPr/>
        </p:nvSpPr>
        <p:spPr>
          <a:xfrm>
            <a:off x="4253741" y="4932989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5" name="Google Shape;194;p17">
            <a:extLst>
              <a:ext uri="{FF2B5EF4-FFF2-40B4-BE49-F238E27FC236}">
                <a16:creationId xmlns:a16="http://schemas.microsoft.com/office/drawing/2014/main" id="{A2F76EFE-95FE-7E46-BC6D-3A3335F65588}"/>
              </a:ext>
            </a:extLst>
          </p:cNvPr>
          <p:cNvSpPr/>
          <p:nvPr/>
        </p:nvSpPr>
        <p:spPr>
          <a:xfrm>
            <a:off x="4253741" y="475925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Conv-128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Google Shape;195;p17">
            <a:extLst>
              <a:ext uri="{FF2B5EF4-FFF2-40B4-BE49-F238E27FC236}">
                <a16:creationId xmlns:a16="http://schemas.microsoft.com/office/drawing/2014/main" id="{20BCEB38-C94C-DE4C-9404-4F7EF3E948A7}"/>
              </a:ext>
            </a:extLst>
          </p:cNvPr>
          <p:cNvSpPr/>
          <p:nvPr/>
        </p:nvSpPr>
        <p:spPr>
          <a:xfrm>
            <a:off x="4253741" y="4585527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7" name="Google Shape;196;p17">
            <a:extLst>
              <a:ext uri="{FF2B5EF4-FFF2-40B4-BE49-F238E27FC236}">
                <a16:creationId xmlns:a16="http://schemas.microsoft.com/office/drawing/2014/main" id="{0C163592-32E6-BA49-8D85-765C533B2990}"/>
              </a:ext>
            </a:extLst>
          </p:cNvPr>
          <p:cNvSpPr/>
          <p:nvPr/>
        </p:nvSpPr>
        <p:spPr>
          <a:xfrm>
            <a:off x="4253741" y="436618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8" name="Google Shape;197;p17">
            <a:extLst>
              <a:ext uri="{FF2B5EF4-FFF2-40B4-BE49-F238E27FC236}">
                <a16:creationId xmlns:a16="http://schemas.microsoft.com/office/drawing/2014/main" id="{B0FA2AD2-B41F-1A41-ADE6-14DC093059E2}"/>
              </a:ext>
            </a:extLst>
          </p:cNvPr>
          <p:cNvSpPr/>
          <p:nvPr/>
        </p:nvSpPr>
        <p:spPr>
          <a:xfrm>
            <a:off x="4253741" y="419244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Conv-256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9" name="Google Shape;198;p17">
            <a:extLst>
              <a:ext uri="{FF2B5EF4-FFF2-40B4-BE49-F238E27FC236}">
                <a16:creationId xmlns:a16="http://schemas.microsoft.com/office/drawing/2014/main" id="{69FF0EC1-2B8B-3B45-94AF-F8324D6270C0}"/>
              </a:ext>
            </a:extLst>
          </p:cNvPr>
          <p:cNvSpPr/>
          <p:nvPr/>
        </p:nvSpPr>
        <p:spPr>
          <a:xfrm>
            <a:off x="4253741" y="4018717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0" name="Google Shape;199;p17">
            <a:extLst>
              <a:ext uri="{FF2B5EF4-FFF2-40B4-BE49-F238E27FC236}">
                <a16:creationId xmlns:a16="http://schemas.microsoft.com/office/drawing/2014/main" id="{F039B422-7929-1F4B-9655-D782AD8F7A01}"/>
              </a:ext>
            </a:extLst>
          </p:cNvPr>
          <p:cNvSpPr/>
          <p:nvPr/>
        </p:nvSpPr>
        <p:spPr>
          <a:xfrm>
            <a:off x="4253741" y="379379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1" name="Google Shape;200;p17">
            <a:extLst>
              <a:ext uri="{FF2B5EF4-FFF2-40B4-BE49-F238E27FC236}">
                <a16:creationId xmlns:a16="http://schemas.microsoft.com/office/drawing/2014/main" id="{647933B1-696F-C04E-BD54-150A4C460A8B}"/>
              </a:ext>
            </a:extLst>
          </p:cNvPr>
          <p:cNvSpPr/>
          <p:nvPr/>
        </p:nvSpPr>
        <p:spPr>
          <a:xfrm>
            <a:off x="4253741" y="362006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Google Shape;201;p17">
            <a:extLst>
              <a:ext uri="{FF2B5EF4-FFF2-40B4-BE49-F238E27FC236}">
                <a16:creationId xmlns:a16="http://schemas.microsoft.com/office/drawing/2014/main" id="{A52FC984-CB8F-2D48-8E16-48A659E5E577}"/>
              </a:ext>
            </a:extLst>
          </p:cNvPr>
          <p:cNvSpPr/>
          <p:nvPr/>
        </p:nvSpPr>
        <p:spPr>
          <a:xfrm>
            <a:off x="4253741" y="3446335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3" name="Google Shape;202;p17">
            <a:extLst>
              <a:ext uri="{FF2B5EF4-FFF2-40B4-BE49-F238E27FC236}">
                <a16:creationId xmlns:a16="http://schemas.microsoft.com/office/drawing/2014/main" id="{FC1E47BE-7A03-4646-B0A5-CF860C3C3223}"/>
              </a:ext>
            </a:extLst>
          </p:cNvPr>
          <p:cNvSpPr/>
          <p:nvPr/>
        </p:nvSpPr>
        <p:spPr>
          <a:xfrm>
            <a:off x="4253741" y="3224202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4" name="Google Shape;203;p17">
            <a:extLst>
              <a:ext uri="{FF2B5EF4-FFF2-40B4-BE49-F238E27FC236}">
                <a16:creationId xmlns:a16="http://schemas.microsoft.com/office/drawing/2014/main" id="{DAC003B2-B51C-6142-937F-935A4732B3E1}"/>
              </a:ext>
            </a:extLst>
          </p:cNvPr>
          <p:cNvSpPr/>
          <p:nvPr/>
        </p:nvSpPr>
        <p:spPr>
          <a:xfrm>
            <a:off x="4253741" y="3050470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Conv-512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Google Shape;204;p17">
            <a:extLst>
              <a:ext uri="{FF2B5EF4-FFF2-40B4-BE49-F238E27FC236}">
                <a16:creationId xmlns:a16="http://schemas.microsoft.com/office/drawing/2014/main" id="{D90E2FC4-5DAD-FC43-BA8A-08D4F1C10958}"/>
              </a:ext>
            </a:extLst>
          </p:cNvPr>
          <p:cNvSpPr/>
          <p:nvPr/>
        </p:nvSpPr>
        <p:spPr>
          <a:xfrm>
            <a:off x="4253741" y="2876738"/>
            <a:ext cx="742007" cy="137364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MaxPool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6" name="Google Shape;205;p17">
            <a:extLst>
              <a:ext uri="{FF2B5EF4-FFF2-40B4-BE49-F238E27FC236}">
                <a16:creationId xmlns:a16="http://schemas.microsoft.com/office/drawing/2014/main" id="{11F248A1-1B8A-D742-B7ED-C10B1F87570A}"/>
              </a:ext>
            </a:extLst>
          </p:cNvPr>
          <p:cNvSpPr/>
          <p:nvPr/>
        </p:nvSpPr>
        <p:spPr>
          <a:xfrm>
            <a:off x="4253741" y="2654570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Google Shape;206;p17">
            <a:extLst>
              <a:ext uri="{FF2B5EF4-FFF2-40B4-BE49-F238E27FC236}">
                <a16:creationId xmlns:a16="http://schemas.microsoft.com/office/drawing/2014/main" id="{13BE2DA4-E3ED-5C44-A667-83C555B5810F}"/>
              </a:ext>
            </a:extLst>
          </p:cNvPr>
          <p:cNvSpPr/>
          <p:nvPr/>
        </p:nvSpPr>
        <p:spPr>
          <a:xfrm>
            <a:off x="4253741" y="2480839"/>
            <a:ext cx="742007" cy="137364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>
                <a:solidFill>
                  <a:prstClr val="black"/>
                </a:solidFill>
                <a:latin typeface="Calibri" panose="020F0502020204030204"/>
              </a:rPr>
              <a:t>FC-4096</a:t>
            </a:r>
            <a:endParaRPr sz="8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8" name="Google Shape;211;p17">
            <a:extLst>
              <a:ext uri="{FF2B5EF4-FFF2-40B4-BE49-F238E27FC236}">
                <a16:creationId xmlns:a16="http://schemas.microsoft.com/office/drawing/2014/main" id="{0AF9DCDD-63E9-7146-953D-20F91C3944C7}"/>
              </a:ext>
            </a:extLst>
          </p:cNvPr>
          <p:cNvSpPr/>
          <p:nvPr/>
        </p:nvSpPr>
        <p:spPr>
          <a:xfrm>
            <a:off x="5115940" y="2501995"/>
            <a:ext cx="224042" cy="3184271"/>
          </a:xfrm>
          <a:prstGeom prst="rightBrace">
            <a:avLst>
              <a:gd name="adj1" fmla="val 113598"/>
              <a:gd name="adj2" fmla="val 50000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9" name="Google Shape;212;p17">
            <a:extLst>
              <a:ext uri="{FF2B5EF4-FFF2-40B4-BE49-F238E27FC236}">
                <a16:creationId xmlns:a16="http://schemas.microsoft.com/office/drawing/2014/main" id="{1CC89AA7-1E2C-A544-ABDD-D01A9E9208F7}"/>
              </a:ext>
            </a:extLst>
          </p:cNvPr>
          <p:cNvSpPr txBox="1"/>
          <p:nvPr/>
        </p:nvSpPr>
        <p:spPr>
          <a:xfrm>
            <a:off x="5395505" y="3903359"/>
            <a:ext cx="1271669" cy="35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>
                <a:solidFill>
                  <a:srgbClr val="0000FF"/>
                </a:solidFill>
                <a:latin typeface="Calibri" panose="020F0502020204030204"/>
              </a:rPr>
              <a:t>Freeze these</a:t>
            </a:r>
            <a:endParaRPr sz="1865">
              <a:solidFill>
                <a:srgbClr val="0000FF"/>
              </a:solidFill>
              <a:latin typeface="Calibri" panose="020F0502020204030204"/>
            </a:endParaRPr>
          </a:p>
          <a:p>
            <a:pPr defTabSz="457200"/>
            <a:endParaRPr sz="1865">
              <a:solidFill>
                <a:srgbClr val="0000FF"/>
              </a:solidFill>
              <a:latin typeface="Calibri" panose="020F0502020204030204"/>
            </a:endParaRPr>
          </a:p>
          <a:p>
            <a:pPr defTabSz="457200"/>
            <a:endParaRPr sz="1865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50" name="Google Shape;213;p17">
            <a:extLst>
              <a:ext uri="{FF2B5EF4-FFF2-40B4-BE49-F238E27FC236}">
                <a16:creationId xmlns:a16="http://schemas.microsoft.com/office/drawing/2014/main" id="{F00AA90C-96F2-CF48-BC10-BC248A74CA5D}"/>
              </a:ext>
            </a:extLst>
          </p:cNvPr>
          <p:cNvSpPr txBox="1"/>
          <p:nvPr/>
        </p:nvSpPr>
        <p:spPr>
          <a:xfrm>
            <a:off x="5339976" y="2413806"/>
            <a:ext cx="1271669" cy="58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-US" sz="1865" dirty="0">
                <a:solidFill>
                  <a:srgbClr val="FF0000"/>
                </a:solidFill>
                <a:latin typeface="Calibri" panose="020F0502020204030204"/>
              </a:rPr>
              <a:t>Remove last layer</a:t>
            </a:r>
            <a:endParaRPr sz="1865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51" name="Google Shape;187;p17">
            <a:extLst>
              <a:ext uri="{FF2B5EF4-FFF2-40B4-BE49-F238E27FC236}">
                <a16:creationId xmlns:a16="http://schemas.microsoft.com/office/drawing/2014/main" id="{C460AF99-8CA4-4D45-9912-DB708964A649}"/>
              </a:ext>
            </a:extLst>
          </p:cNvPr>
          <p:cNvSpPr/>
          <p:nvPr/>
        </p:nvSpPr>
        <p:spPr>
          <a:xfrm>
            <a:off x="7016258" y="2294045"/>
            <a:ext cx="742007" cy="1373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800" b="1" dirty="0">
                <a:solidFill>
                  <a:prstClr val="black"/>
                </a:solidFill>
                <a:latin typeface="Calibri" panose="020F0502020204030204"/>
              </a:rPr>
              <a:t>FC</a:t>
            </a:r>
            <a:endParaRPr sz="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BFB5E-5A7E-744C-92A9-9465A105ED8A}"/>
              </a:ext>
            </a:extLst>
          </p:cNvPr>
          <p:cNvSpPr txBox="1"/>
          <p:nvPr/>
        </p:nvSpPr>
        <p:spPr>
          <a:xfrm>
            <a:off x="1620696" y="1273332"/>
            <a:ext cx="1618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1. Train on ImageNet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E57D5EF-3B47-234A-A176-4C42A54A3060}"/>
              </a:ext>
            </a:extLst>
          </p:cNvPr>
          <p:cNvSpPr txBox="1"/>
          <p:nvPr/>
        </p:nvSpPr>
        <p:spPr>
          <a:xfrm>
            <a:off x="4027053" y="1138558"/>
            <a:ext cx="1452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2. CNN as feature extractor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809A5F5-5472-EE44-9EA5-C14AA38DF6FB}"/>
              </a:ext>
            </a:extLst>
          </p:cNvPr>
          <p:cNvSpPr txBox="1"/>
          <p:nvPr/>
        </p:nvSpPr>
        <p:spPr>
          <a:xfrm>
            <a:off x="6382415" y="1138784"/>
            <a:ext cx="249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3. Bigger dataset: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Fine-Tuning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618C5F-B1DC-7846-A1AB-180574FD5B47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414396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3A2A-70B1-9A4C-9162-5EBCA692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Class: Object 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1827BD-6206-AF4D-A1C6-6DA358BF9764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03A907-619A-E645-8D70-17845DE5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26950"/>
            <a:ext cx="9144000" cy="24884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25F931-D2C8-EC4D-B9DA-6F64C1FC6E04}"/>
              </a:ext>
            </a:extLst>
          </p:cNvPr>
          <p:cNvSpPr txBox="1"/>
          <p:nvPr/>
        </p:nvSpPr>
        <p:spPr>
          <a:xfrm>
            <a:off x="4953000" y="3239449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detection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FA022C-E45A-2D44-AEF8-CD39E7F42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3678367"/>
            <a:ext cx="6959600" cy="26148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BF63B1-F9A5-7F4F-BD65-1E9F534E5A9E}"/>
              </a:ext>
            </a:extLst>
          </p:cNvPr>
          <p:cNvSpPr txBox="1"/>
          <p:nvPr/>
        </p:nvSpPr>
        <p:spPr>
          <a:xfrm>
            <a:off x="8332904" y="655022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hlinkClick r:id="rId4"/>
              </a:rPr>
              <a:t>Image source</a:t>
            </a:r>
            <a:endParaRPr lang="en-US" sz="1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5D9E-BB28-0242-8AB5-22757FDE1010}"/>
              </a:ext>
            </a:extLst>
          </p:cNvPr>
          <p:cNvSpPr txBox="1"/>
          <p:nvPr/>
        </p:nvSpPr>
        <p:spPr>
          <a:xfrm>
            <a:off x="4572001" y="914401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1151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5BA8-652C-FE48-BEDC-C9CEB402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9ED51-8567-C54D-B255-07096A1BB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678" y="1315552"/>
            <a:ext cx="6945924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Guest lecture by Dr. </a:t>
            </a:r>
            <a:r>
              <a:rPr lang="en-US" sz="3200" dirty="0" err="1"/>
              <a:t>RoyChowdhury</a:t>
            </a:r>
            <a:r>
              <a:rPr lang="en-US" sz="3200" dirty="0"/>
              <a:t> on Monday, Nov 29</a:t>
            </a: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Topic: Learning from unlabeled data</a:t>
            </a:r>
          </a:p>
          <a:p>
            <a:pPr lvl="1"/>
            <a:r>
              <a:rPr lang="en-US" sz="2800" dirty="0"/>
              <a:t>The speaker is vaccinated. We will follow the university’s protocol to submit a COVID test within 3 days before the guest lecture</a:t>
            </a:r>
          </a:p>
          <a:p>
            <a:pPr lvl="1"/>
            <a:r>
              <a:rPr lang="en-US" sz="2800" b="1" dirty="0">
                <a:solidFill>
                  <a:schemeClr val="accent2"/>
                </a:solidFill>
              </a:rPr>
              <a:t>No recording</a:t>
            </a:r>
            <a:r>
              <a:rPr lang="en-US" sz="2800" dirty="0"/>
              <a:t>, slides (checking with the speaker)</a:t>
            </a:r>
          </a:p>
          <a:p>
            <a:pPr lvl="1"/>
            <a:r>
              <a:rPr lang="en-US" sz="2800" dirty="0"/>
              <a:t>The speaker is happy to chat after the class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A2A314-9A77-CA4E-A596-99FFFB3B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15552"/>
            <a:ext cx="3584332" cy="356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D071BA-166C-0F4F-8185-D96577AA4AC8}"/>
              </a:ext>
            </a:extLst>
          </p:cNvPr>
          <p:cNvSpPr txBox="1"/>
          <p:nvPr/>
        </p:nvSpPr>
        <p:spPr>
          <a:xfrm>
            <a:off x="1090246" y="5117123"/>
            <a:ext cx="2482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Dr. </a:t>
            </a:r>
            <a:r>
              <a:rPr lang="en-US" dirty="0" err="1"/>
              <a:t>Aruni</a:t>
            </a:r>
            <a:r>
              <a:rPr lang="en-US" dirty="0"/>
              <a:t> </a:t>
            </a:r>
            <a:r>
              <a:rPr lang="en-US" dirty="0" err="1"/>
              <a:t>RoyChowdhury</a:t>
            </a:r>
            <a:endParaRPr lang="en-US" dirty="0"/>
          </a:p>
          <a:p>
            <a:pPr algn="ctr"/>
            <a:r>
              <a:rPr lang="en-US" dirty="0"/>
              <a:t>Research Scientist</a:t>
            </a:r>
          </a:p>
          <a:p>
            <a:pPr algn="ctr"/>
            <a:r>
              <a:rPr lang="en-US" dirty="0"/>
              <a:t>Amazon AWS AI</a:t>
            </a:r>
          </a:p>
        </p:txBody>
      </p:sp>
    </p:spTree>
    <p:extLst>
      <p:ext uri="{BB962C8B-B14F-4D97-AF65-F5344CB8AC3E}">
        <p14:creationId xmlns:p14="http://schemas.microsoft.com/office/powerpoint/2010/main" val="330385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Vision Tasks</a:t>
            </a:r>
          </a:p>
        </p:txBody>
      </p:sp>
      <p:pic>
        <p:nvPicPr>
          <p:cNvPr id="4" name="Google Shape;100;p14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593348" y="2558518"/>
            <a:ext cx="2093154" cy="1811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1;p14"/>
          <p:cNvSpPr txBox="1"/>
          <p:nvPr/>
        </p:nvSpPr>
        <p:spPr>
          <a:xfrm>
            <a:off x="1644111" y="1689853"/>
            <a:ext cx="2006777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" sz="2000" b="1"/>
              <a:t>Classification </a:t>
            </a:r>
            <a:endParaRPr sz="2000" b="1"/>
          </a:p>
        </p:txBody>
      </p:sp>
      <p:sp>
        <p:nvSpPr>
          <p:cNvPr id="6" name="Google Shape;102;p14"/>
          <p:cNvSpPr txBox="1"/>
          <p:nvPr/>
        </p:nvSpPr>
        <p:spPr>
          <a:xfrm>
            <a:off x="8972644" y="1689853"/>
            <a:ext cx="2141142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" sz="2000" b="1"/>
              <a:t>Semantic</a:t>
            </a:r>
            <a:br>
              <a:rPr lang="en" sz="2000" b="1"/>
            </a:br>
            <a:r>
              <a:rPr lang="en" sz="2000" b="1"/>
              <a:t>Segmentation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7" name="Google Shape;103;p14"/>
          <p:cNvSpPr txBox="1"/>
          <p:nvPr/>
        </p:nvSpPr>
        <p:spPr>
          <a:xfrm>
            <a:off x="3966382" y="1752922"/>
            <a:ext cx="2226920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" sz="2000" b="1" dirty="0"/>
              <a:t>Object </a:t>
            </a:r>
            <a:br>
              <a:rPr lang="en" sz="2000" b="1" dirty="0"/>
            </a:br>
            <a:r>
              <a:rPr lang="en" sz="2000" b="1" dirty="0"/>
              <a:t>Detection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8" name="Google Shape;104;p14"/>
          <p:cNvSpPr txBox="1"/>
          <p:nvPr/>
        </p:nvSpPr>
        <p:spPr>
          <a:xfrm>
            <a:off x="6211922" y="1674593"/>
            <a:ext cx="2226920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" sz="2000" b="1" dirty="0"/>
              <a:t>Instance Segmentation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9" name="Google Shape;105;p14"/>
          <p:cNvSpPr txBox="1"/>
          <p:nvPr/>
        </p:nvSpPr>
        <p:spPr>
          <a:xfrm>
            <a:off x="1594324" y="4386627"/>
            <a:ext cx="2106351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" sz="1799" b="1"/>
              <a:t>CAT</a:t>
            </a:r>
            <a:endParaRPr sz="1799" b="1"/>
          </a:p>
        </p:txBody>
      </p:sp>
      <p:pic>
        <p:nvPicPr>
          <p:cNvPr id="10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939" y="2605300"/>
            <a:ext cx="2093155" cy="1798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07;p14"/>
          <p:cNvGrpSpPr/>
          <p:nvPr/>
        </p:nvGrpSpPr>
        <p:grpSpPr>
          <a:xfrm>
            <a:off x="6321994" y="2605303"/>
            <a:ext cx="2106327" cy="1811827"/>
            <a:chOff x="6917425" y="1743175"/>
            <a:chExt cx="2106876" cy="1812299"/>
          </a:xfrm>
        </p:grpSpPr>
        <p:pic>
          <p:nvPicPr>
            <p:cNvPr id="12" name="Google Shape;10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425" y="1743175"/>
              <a:ext cx="2106876" cy="181229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" name="Google Shape;109;p14"/>
            <p:cNvSpPr/>
            <p:nvPr/>
          </p:nvSpPr>
          <p:spPr>
            <a:xfrm>
              <a:off x="7327080" y="2501842"/>
              <a:ext cx="705915" cy="1053130"/>
            </a:xfrm>
            <a:custGeom>
              <a:avLst/>
              <a:gdLst/>
              <a:ahLst/>
              <a:cxnLst/>
              <a:rect l="l" t="t" r="r" b="b"/>
              <a:pathLst>
                <a:path w="91916" h="119538" extrusionOk="0">
                  <a:moveTo>
                    <a:pt x="26194" y="15716"/>
                  </a:moveTo>
                  <a:lnTo>
                    <a:pt x="20003" y="34766"/>
                  </a:lnTo>
                  <a:lnTo>
                    <a:pt x="30004" y="44291"/>
                  </a:lnTo>
                  <a:lnTo>
                    <a:pt x="23575" y="57626"/>
                  </a:lnTo>
                  <a:lnTo>
                    <a:pt x="8096" y="43577"/>
                  </a:lnTo>
                  <a:lnTo>
                    <a:pt x="953" y="45005"/>
                  </a:lnTo>
                  <a:lnTo>
                    <a:pt x="0" y="65008"/>
                  </a:lnTo>
                  <a:lnTo>
                    <a:pt x="14050" y="71437"/>
                  </a:lnTo>
                  <a:lnTo>
                    <a:pt x="27146" y="69770"/>
                  </a:lnTo>
                  <a:lnTo>
                    <a:pt x="22622" y="87868"/>
                  </a:lnTo>
                  <a:lnTo>
                    <a:pt x="26432" y="108108"/>
                  </a:lnTo>
                  <a:lnTo>
                    <a:pt x="21670" y="119538"/>
                  </a:lnTo>
                  <a:lnTo>
                    <a:pt x="44291" y="119300"/>
                  </a:lnTo>
                  <a:lnTo>
                    <a:pt x="39291" y="98822"/>
                  </a:lnTo>
                  <a:lnTo>
                    <a:pt x="46673" y="92630"/>
                  </a:lnTo>
                  <a:lnTo>
                    <a:pt x="60722" y="91916"/>
                  </a:lnTo>
                  <a:lnTo>
                    <a:pt x="64532" y="99060"/>
                  </a:lnTo>
                  <a:lnTo>
                    <a:pt x="52388" y="118110"/>
                  </a:lnTo>
                  <a:lnTo>
                    <a:pt x="73105" y="118586"/>
                  </a:lnTo>
                  <a:lnTo>
                    <a:pt x="85963" y="90487"/>
                  </a:lnTo>
                  <a:lnTo>
                    <a:pt x="81915" y="78343"/>
                  </a:lnTo>
                  <a:lnTo>
                    <a:pt x="91916" y="67389"/>
                  </a:lnTo>
                  <a:lnTo>
                    <a:pt x="87392" y="59769"/>
                  </a:lnTo>
                  <a:lnTo>
                    <a:pt x="85963" y="40481"/>
                  </a:lnTo>
                  <a:lnTo>
                    <a:pt x="83106" y="38100"/>
                  </a:lnTo>
                  <a:lnTo>
                    <a:pt x="86201" y="29527"/>
                  </a:lnTo>
                  <a:lnTo>
                    <a:pt x="79772" y="23812"/>
                  </a:lnTo>
                  <a:lnTo>
                    <a:pt x="77629" y="16907"/>
                  </a:lnTo>
                  <a:lnTo>
                    <a:pt x="78820" y="7382"/>
                  </a:lnTo>
                  <a:lnTo>
                    <a:pt x="70961" y="2143"/>
                  </a:lnTo>
                  <a:lnTo>
                    <a:pt x="65485" y="6191"/>
                  </a:lnTo>
                  <a:lnTo>
                    <a:pt x="55245" y="0"/>
                  </a:lnTo>
                  <a:lnTo>
                    <a:pt x="42148" y="1428"/>
                  </a:lnTo>
                  <a:lnTo>
                    <a:pt x="38338" y="4286"/>
                  </a:lnTo>
                  <a:lnTo>
                    <a:pt x="26194" y="2619"/>
                  </a:lnTo>
                  <a:lnTo>
                    <a:pt x="22860" y="10715"/>
                  </a:lnTo>
                  <a:close/>
                </a:path>
              </a:pathLst>
            </a:cu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110;p14"/>
            <p:cNvSpPr/>
            <p:nvPr/>
          </p:nvSpPr>
          <p:spPr>
            <a:xfrm>
              <a:off x="7975570" y="2631128"/>
              <a:ext cx="372409" cy="819776"/>
            </a:xfrm>
            <a:custGeom>
              <a:avLst/>
              <a:gdLst/>
              <a:ahLst/>
              <a:cxnLst/>
              <a:rect l="l" t="t" r="r" b="b"/>
              <a:pathLst>
                <a:path w="46435" h="84058" extrusionOk="0">
                  <a:moveTo>
                    <a:pt x="6430" y="41672"/>
                  </a:moveTo>
                  <a:lnTo>
                    <a:pt x="13097" y="5477"/>
                  </a:lnTo>
                  <a:lnTo>
                    <a:pt x="22384" y="0"/>
                  </a:lnTo>
                  <a:lnTo>
                    <a:pt x="35719" y="2620"/>
                  </a:lnTo>
                  <a:lnTo>
                    <a:pt x="39529" y="10240"/>
                  </a:lnTo>
                  <a:lnTo>
                    <a:pt x="46435" y="14526"/>
                  </a:lnTo>
                  <a:lnTo>
                    <a:pt x="45720" y="26432"/>
                  </a:lnTo>
                  <a:lnTo>
                    <a:pt x="45720" y="42148"/>
                  </a:lnTo>
                  <a:lnTo>
                    <a:pt x="39053" y="53340"/>
                  </a:lnTo>
                  <a:lnTo>
                    <a:pt x="39053" y="65961"/>
                  </a:lnTo>
                  <a:lnTo>
                    <a:pt x="33814" y="73105"/>
                  </a:lnTo>
                  <a:lnTo>
                    <a:pt x="37148" y="81677"/>
                  </a:lnTo>
                  <a:lnTo>
                    <a:pt x="25956" y="84058"/>
                  </a:lnTo>
                  <a:lnTo>
                    <a:pt x="18812" y="80248"/>
                  </a:lnTo>
                  <a:lnTo>
                    <a:pt x="27147" y="64532"/>
                  </a:lnTo>
                  <a:lnTo>
                    <a:pt x="14764" y="62627"/>
                  </a:lnTo>
                  <a:lnTo>
                    <a:pt x="11907" y="64294"/>
                  </a:lnTo>
                  <a:lnTo>
                    <a:pt x="12859" y="75962"/>
                  </a:lnTo>
                  <a:lnTo>
                    <a:pt x="0" y="77629"/>
                  </a:lnTo>
                  <a:lnTo>
                    <a:pt x="4763" y="65247"/>
                  </a:lnTo>
                  <a:lnTo>
                    <a:pt x="3810" y="59770"/>
                  </a:lnTo>
                  <a:lnTo>
                    <a:pt x="7144" y="51912"/>
                  </a:lnTo>
                  <a:lnTo>
                    <a:pt x="11192" y="46673"/>
                  </a:lnTo>
                  <a:close/>
                </a:path>
              </a:pathLst>
            </a:custGeom>
            <a:solidFill>
              <a:srgbClr val="00FF00"/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11;p14"/>
            <p:cNvSpPr/>
            <p:nvPr/>
          </p:nvSpPr>
          <p:spPr>
            <a:xfrm>
              <a:off x="8313674" y="2512690"/>
              <a:ext cx="317023" cy="715268"/>
            </a:xfrm>
            <a:custGeom>
              <a:avLst/>
              <a:gdLst/>
              <a:ahLst/>
              <a:cxnLst/>
              <a:rect l="l" t="t" r="r" b="b"/>
              <a:pathLst>
                <a:path w="39529" h="73342" extrusionOk="0">
                  <a:moveTo>
                    <a:pt x="4048" y="20955"/>
                  </a:moveTo>
                  <a:lnTo>
                    <a:pt x="10954" y="5953"/>
                  </a:lnTo>
                  <a:lnTo>
                    <a:pt x="10954" y="0"/>
                  </a:lnTo>
                  <a:lnTo>
                    <a:pt x="17145" y="2857"/>
                  </a:lnTo>
                  <a:lnTo>
                    <a:pt x="27146" y="4048"/>
                  </a:lnTo>
                  <a:lnTo>
                    <a:pt x="32385" y="952"/>
                  </a:lnTo>
                  <a:lnTo>
                    <a:pt x="32623" y="8096"/>
                  </a:lnTo>
                  <a:lnTo>
                    <a:pt x="39529" y="28575"/>
                  </a:lnTo>
                  <a:lnTo>
                    <a:pt x="36433" y="45006"/>
                  </a:lnTo>
                  <a:lnTo>
                    <a:pt x="31671" y="60007"/>
                  </a:lnTo>
                  <a:lnTo>
                    <a:pt x="33338" y="70247"/>
                  </a:lnTo>
                  <a:lnTo>
                    <a:pt x="24289" y="73104"/>
                  </a:lnTo>
                  <a:lnTo>
                    <a:pt x="20955" y="72866"/>
                  </a:lnTo>
                  <a:lnTo>
                    <a:pt x="10954" y="73342"/>
                  </a:lnTo>
                  <a:lnTo>
                    <a:pt x="6191" y="71437"/>
                  </a:lnTo>
                  <a:lnTo>
                    <a:pt x="9525" y="67151"/>
                  </a:lnTo>
                  <a:lnTo>
                    <a:pt x="0" y="66675"/>
                  </a:lnTo>
                  <a:lnTo>
                    <a:pt x="4524" y="58341"/>
                  </a:lnTo>
                  <a:lnTo>
                    <a:pt x="8096" y="55959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" name="Google Shape;112;p14"/>
          <p:cNvSpPr/>
          <p:nvPr/>
        </p:nvSpPr>
        <p:spPr>
          <a:xfrm rot="-5400000">
            <a:off x="6086755" y="2946581"/>
            <a:ext cx="351809" cy="4123326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865"/>
          </a:p>
        </p:txBody>
      </p:sp>
      <p:sp>
        <p:nvSpPr>
          <p:cNvPr id="17" name="Google Shape;113;p14"/>
          <p:cNvSpPr/>
          <p:nvPr/>
        </p:nvSpPr>
        <p:spPr>
          <a:xfrm rot="-5400000">
            <a:off x="2457424" y="3965550"/>
            <a:ext cx="351809" cy="2095254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865"/>
          </a:p>
        </p:txBody>
      </p:sp>
      <p:sp>
        <p:nvSpPr>
          <p:cNvPr id="18" name="Google Shape;114;p14"/>
          <p:cNvSpPr txBox="1"/>
          <p:nvPr/>
        </p:nvSpPr>
        <p:spPr>
          <a:xfrm>
            <a:off x="9059548" y="4310447"/>
            <a:ext cx="2006777" cy="65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" sz="1799" b="1">
                <a:solidFill>
                  <a:srgbClr val="6AA84F"/>
                </a:solidFill>
              </a:rPr>
              <a:t>GRASS</a:t>
            </a:r>
            <a:r>
              <a:rPr lang="en" sz="1799"/>
              <a:t>, </a:t>
            </a:r>
            <a:r>
              <a:rPr lang="en" sz="1799" b="1">
                <a:solidFill>
                  <a:srgbClr val="F1C232"/>
                </a:solidFill>
              </a:rPr>
              <a:t>CAT</a:t>
            </a:r>
            <a:r>
              <a:rPr lang="en" sz="1799"/>
              <a:t>, </a:t>
            </a:r>
            <a:r>
              <a:rPr lang="en" sz="1799" b="1">
                <a:solidFill>
                  <a:srgbClr val="A64D79"/>
                </a:solidFill>
              </a:rPr>
              <a:t>TREE</a:t>
            </a:r>
            <a:r>
              <a:rPr lang="en" sz="1799"/>
              <a:t>, </a:t>
            </a:r>
            <a:r>
              <a:rPr lang="en" sz="1799" b="1">
                <a:solidFill>
                  <a:srgbClr val="4A86E8"/>
                </a:solidFill>
              </a:rPr>
              <a:t>SKY</a:t>
            </a:r>
            <a:endParaRPr sz="1799" b="1">
              <a:solidFill>
                <a:srgbClr val="4A86E8"/>
              </a:solidFill>
            </a:endParaRPr>
          </a:p>
        </p:txBody>
      </p:sp>
      <p:sp>
        <p:nvSpPr>
          <p:cNvPr id="19" name="Google Shape;115;p14"/>
          <p:cNvSpPr txBox="1"/>
          <p:nvPr/>
        </p:nvSpPr>
        <p:spPr>
          <a:xfrm>
            <a:off x="4129317" y="4391286"/>
            <a:ext cx="2006777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" sz="1799" b="1">
                <a:solidFill>
                  <a:srgbClr val="FF0000"/>
                </a:solidFill>
              </a:rPr>
              <a:t>DOG</a:t>
            </a:r>
            <a:r>
              <a:rPr lang="en" sz="1799"/>
              <a:t>, </a:t>
            </a:r>
            <a:r>
              <a:rPr lang="en" sz="1799" b="1">
                <a:solidFill>
                  <a:srgbClr val="6AA84F"/>
                </a:solidFill>
              </a:rPr>
              <a:t>DOG</a:t>
            </a:r>
            <a:r>
              <a:rPr lang="en" sz="1799"/>
              <a:t>, </a:t>
            </a:r>
            <a:r>
              <a:rPr lang="en" sz="1799" b="1">
                <a:solidFill>
                  <a:srgbClr val="4A86E8"/>
                </a:solidFill>
              </a:rPr>
              <a:t>CAT</a:t>
            </a:r>
            <a:endParaRPr sz="1799" b="1">
              <a:solidFill>
                <a:srgbClr val="4A86E8"/>
              </a:solidFill>
            </a:endParaRPr>
          </a:p>
        </p:txBody>
      </p:sp>
      <p:sp>
        <p:nvSpPr>
          <p:cNvPr id="20" name="Google Shape;116;p14"/>
          <p:cNvSpPr txBox="1"/>
          <p:nvPr/>
        </p:nvSpPr>
        <p:spPr>
          <a:xfrm>
            <a:off x="6421545" y="4391286"/>
            <a:ext cx="2006777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799" b="1">
                <a:solidFill>
                  <a:srgbClr val="FF0000"/>
                </a:solidFill>
              </a:rPr>
              <a:t>DOG</a:t>
            </a:r>
            <a:r>
              <a:rPr lang="en" sz="1799">
                <a:solidFill>
                  <a:schemeClr val="dk1"/>
                </a:solidFill>
              </a:rPr>
              <a:t>, </a:t>
            </a:r>
            <a:r>
              <a:rPr lang="en" sz="1799" b="1">
                <a:solidFill>
                  <a:srgbClr val="6AA84F"/>
                </a:solidFill>
              </a:rPr>
              <a:t>DOG</a:t>
            </a:r>
            <a:r>
              <a:rPr lang="en" sz="1799">
                <a:solidFill>
                  <a:schemeClr val="dk1"/>
                </a:solidFill>
              </a:rPr>
              <a:t>, </a:t>
            </a:r>
            <a:r>
              <a:rPr lang="en" sz="1799" b="1">
                <a:solidFill>
                  <a:srgbClr val="4A86E8"/>
                </a:solidFill>
              </a:rPr>
              <a:t>CAT</a:t>
            </a:r>
            <a:endParaRPr sz="1799" b="1">
              <a:solidFill>
                <a:srgbClr val="4A86E8"/>
              </a:solidFill>
            </a:endParaRPr>
          </a:p>
          <a:p>
            <a:pPr algn="ctr"/>
            <a:endParaRPr sz="1799"/>
          </a:p>
        </p:txBody>
      </p:sp>
      <p:sp>
        <p:nvSpPr>
          <p:cNvPr id="21" name="Google Shape;117;p14"/>
          <p:cNvSpPr txBox="1"/>
          <p:nvPr/>
        </p:nvSpPr>
        <p:spPr>
          <a:xfrm>
            <a:off x="1698020" y="5124759"/>
            <a:ext cx="1883810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" sz="1865"/>
              <a:t>No spatial extent</a:t>
            </a:r>
            <a:endParaRPr sz="1865" dirty="0"/>
          </a:p>
        </p:txBody>
      </p:sp>
      <p:sp>
        <p:nvSpPr>
          <p:cNvPr id="22" name="Google Shape;118;p14"/>
          <p:cNvSpPr txBox="1"/>
          <p:nvPr/>
        </p:nvSpPr>
        <p:spPr>
          <a:xfrm>
            <a:off x="5267206" y="5129403"/>
            <a:ext cx="1852193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865" dirty="0"/>
              <a:t>Multiple Object</a:t>
            </a:r>
            <a:r>
              <a:rPr lang="en-US" sz="1865" dirty="0"/>
              <a:t>s</a:t>
            </a:r>
            <a:endParaRPr sz="1865" dirty="0"/>
          </a:p>
        </p:txBody>
      </p:sp>
      <p:sp>
        <p:nvSpPr>
          <p:cNvPr id="23" name="Google Shape;119;p14"/>
          <p:cNvSpPr/>
          <p:nvPr/>
        </p:nvSpPr>
        <p:spPr>
          <a:xfrm rot="-5400000">
            <a:off x="9900827" y="3978832"/>
            <a:ext cx="351809" cy="2066462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865"/>
          </a:p>
        </p:txBody>
      </p:sp>
      <p:sp>
        <p:nvSpPr>
          <p:cNvPr id="24" name="Google Shape;120;p14"/>
          <p:cNvSpPr txBox="1"/>
          <p:nvPr/>
        </p:nvSpPr>
        <p:spPr>
          <a:xfrm>
            <a:off x="8860568" y="5124744"/>
            <a:ext cx="2336366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865"/>
              <a:t>No objects, just pixels</a:t>
            </a:r>
            <a:endParaRPr sz="1865" dirty="0"/>
          </a:p>
        </p:txBody>
      </p:sp>
      <p:sp>
        <p:nvSpPr>
          <p:cNvPr id="25" name="Google Shape;121;p14"/>
          <p:cNvSpPr txBox="1"/>
          <p:nvPr/>
        </p:nvSpPr>
        <p:spPr>
          <a:xfrm>
            <a:off x="9482437" y="6197953"/>
            <a:ext cx="1194623" cy="25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600" u="sng" dirty="0">
                <a:solidFill>
                  <a:srgbClr val="999999"/>
                </a:solidFill>
                <a:hlinkClick r:id="rId5"/>
              </a:rPr>
              <a:t>This image</a:t>
            </a:r>
            <a:r>
              <a:rPr lang="en" sz="600" dirty="0">
                <a:solidFill>
                  <a:srgbClr val="999999"/>
                </a:solidFill>
              </a:rPr>
              <a:t> is </a:t>
            </a:r>
            <a:r>
              <a:rPr lang="en" sz="600" u="sng" dirty="0">
                <a:solidFill>
                  <a:srgbClr val="999999"/>
                </a:solidFill>
                <a:hlinkClick r:id="rId6"/>
              </a:rPr>
              <a:t>CC0 public domain</a:t>
            </a:r>
            <a:endParaRPr sz="600" dirty="0">
              <a:solidFill>
                <a:srgbClr val="999999"/>
              </a:solidFill>
            </a:endParaRPr>
          </a:p>
        </p:txBody>
      </p:sp>
      <p:grpSp>
        <p:nvGrpSpPr>
          <p:cNvPr id="26" name="Google Shape;122;p14"/>
          <p:cNvGrpSpPr/>
          <p:nvPr/>
        </p:nvGrpSpPr>
        <p:grpSpPr>
          <a:xfrm>
            <a:off x="8960956" y="2555353"/>
            <a:ext cx="2141052" cy="1818140"/>
            <a:chOff x="2277225" y="713289"/>
            <a:chExt cx="3568755" cy="2932300"/>
          </a:xfrm>
        </p:grpSpPr>
        <p:grpSp>
          <p:nvGrpSpPr>
            <p:cNvPr id="27" name="Google Shape;123;p14"/>
            <p:cNvGrpSpPr/>
            <p:nvPr/>
          </p:nvGrpSpPr>
          <p:grpSpPr>
            <a:xfrm>
              <a:off x="2277225" y="713289"/>
              <a:ext cx="3562639" cy="2932300"/>
              <a:chOff x="2401325" y="1743175"/>
              <a:chExt cx="2093699" cy="1812299"/>
            </a:xfrm>
          </p:grpSpPr>
          <p:pic>
            <p:nvPicPr>
              <p:cNvPr id="31" name="Google Shape;124;p14"/>
              <p:cNvPicPr preferRelativeResize="0"/>
              <p:nvPr/>
            </p:nvPicPr>
            <p:blipFill rotWithShape="1">
              <a:blip r:embed="rId2">
                <a:alphaModFix/>
              </a:blip>
              <a:srcRect l="9279" r="25734"/>
              <a:stretch/>
            </p:blipFill>
            <p:spPr>
              <a:xfrm>
                <a:off x="2401325" y="1743175"/>
                <a:ext cx="2093699" cy="181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125;p14"/>
              <p:cNvSpPr/>
              <p:nvPr/>
            </p:nvSpPr>
            <p:spPr>
              <a:xfrm>
                <a:off x="2466169" y="2111305"/>
                <a:ext cx="1608200" cy="1150000"/>
              </a:xfrm>
              <a:custGeom>
                <a:avLst/>
                <a:gdLst/>
                <a:ahLst/>
                <a:cxnLst/>
                <a:rect l="l" t="t" r="r" b="b"/>
                <a:pathLst>
                  <a:path w="64328" h="46000" extrusionOk="0">
                    <a:moveTo>
                      <a:pt x="2367" y="7601"/>
                    </a:moveTo>
                    <a:lnTo>
                      <a:pt x="14375" y="6468"/>
                    </a:lnTo>
                    <a:lnTo>
                      <a:pt x="27313" y="10422"/>
                    </a:lnTo>
                    <a:lnTo>
                      <a:pt x="36297" y="13297"/>
                    </a:lnTo>
                    <a:lnTo>
                      <a:pt x="39532" y="12218"/>
                    </a:lnTo>
                    <a:lnTo>
                      <a:pt x="38094" y="6110"/>
                    </a:lnTo>
                    <a:lnTo>
                      <a:pt x="38094" y="1438"/>
                    </a:lnTo>
                    <a:lnTo>
                      <a:pt x="40251" y="1078"/>
                    </a:lnTo>
                    <a:lnTo>
                      <a:pt x="46359" y="6110"/>
                    </a:lnTo>
                    <a:lnTo>
                      <a:pt x="56062" y="5391"/>
                    </a:lnTo>
                    <a:lnTo>
                      <a:pt x="61812" y="0"/>
                    </a:lnTo>
                    <a:lnTo>
                      <a:pt x="64328" y="1078"/>
                    </a:lnTo>
                    <a:lnTo>
                      <a:pt x="63968" y="10063"/>
                    </a:lnTo>
                    <a:lnTo>
                      <a:pt x="62532" y="18688"/>
                    </a:lnTo>
                    <a:lnTo>
                      <a:pt x="61093" y="21562"/>
                    </a:lnTo>
                    <a:lnTo>
                      <a:pt x="63609" y="24797"/>
                    </a:lnTo>
                    <a:lnTo>
                      <a:pt x="64328" y="29828"/>
                    </a:lnTo>
                    <a:lnTo>
                      <a:pt x="64328" y="34140"/>
                    </a:lnTo>
                    <a:lnTo>
                      <a:pt x="60735" y="37734"/>
                    </a:lnTo>
                    <a:lnTo>
                      <a:pt x="55703" y="35218"/>
                    </a:lnTo>
                    <a:lnTo>
                      <a:pt x="57141" y="28750"/>
                    </a:lnTo>
                    <a:lnTo>
                      <a:pt x="53187" y="31266"/>
                    </a:lnTo>
                    <a:lnTo>
                      <a:pt x="48515" y="32703"/>
                    </a:lnTo>
                    <a:lnTo>
                      <a:pt x="49235" y="35937"/>
                    </a:lnTo>
                    <a:lnTo>
                      <a:pt x="50476" y="39345"/>
                    </a:lnTo>
                    <a:lnTo>
                      <a:pt x="50312" y="43484"/>
                    </a:lnTo>
                    <a:lnTo>
                      <a:pt x="47438" y="46000"/>
                    </a:lnTo>
                    <a:lnTo>
                      <a:pt x="42406" y="42406"/>
                    </a:lnTo>
                    <a:lnTo>
                      <a:pt x="40251" y="36655"/>
                    </a:lnTo>
                    <a:lnTo>
                      <a:pt x="35219" y="37375"/>
                    </a:lnTo>
                    <a:lnTo>
                      <a:pt x="34142" y="33422"/>
                    </a:lnTo>
                    <a:lnTo>
                      <a:pt x="32345" y="25516"/>
                    </a:lnTo>
                    <a:lnTo>
                      <a:pt x="31625" y="19405"/>
                    </a:lnTo>
                    <a:lnTo>
                      <a:pt x="25156" y="15453"/>
                    </a:lnTo>
                    <a:lnTo>
                      <a:pt x="15453" y="12218"/>
                    </a:lnTo>
                    <a:lnTo>
                      <a:pt x="9703" y="10780"/>
                    </a:lnTo>
                    <a:lnTo>
                      <a:pt x="4313" y="11500"/>
                    </a:lnTo>
                    <a:lnTo>
                      <a:pt x="0" y="10422"/>
                    </a:lnTo>
                  </a:path>
                </a:pathLst>
              </a:custGeom>
              <a:solidFill>
                <a:srgbClr val="FFD966"/>
              </a:solidFill>
              <a:ln w="38100" cap="flat" cmpd="sng">
                <a:solidFill>
                  <a:srgbClr val="FFD9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8" name="Google Shape;126;p14"/>
            <p:cNvSpPr/>
            <p:nvPr/>
          </p:nvSpPr>
          <p:spPr>
            <a:xfrm>
              <a:off x="2291955" y="1786552"/>
              <a:ext cx="3554025" cy="1835050"/>
            </a:xfrm>
            <a:custGeom>
              <a:avLst/>
              <a:gdLst/>
              <a:ahLst/>
              <a:cxnLst/>
              <a:rect l="l" t="t" r="r" b="b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/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Google Shape;127;p14"/>
            <p:cNvSpPr/>
            <p:nvPr/>
          </p:nvSpPr>
          <p:spPr>
            <a:xfrm>
              <a:off x="2285997" y="781997"/>
              <a:ext cx="3548025" cy="1279900"/>
            </a:xfrm>
            <a:custGeom>
              <a:avLst/>
              <a:gdLst/>
              <a:ahLst/>
              <a:cxnLst/>
              <a:rect l="l" t="t" r="r" b="b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/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28;p14"/>
            <p:cNvSpPr/>
            <p:nvPr/>
          </p:nvSpPr>
          <p:spPr>
            <a:xfrm>
              <a:off x="2297900" y="716500"/>
              <a:ext cx="3518300" cy="773900"/>
            </a:xfrm>
            <a:custGeom>
              <a:avLst/>
              <a:gdLst/>
              <a:ahLst/>
              <a:cxnLst/>
              <a:rect l="l" t="t" r="r" b="b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/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95F3826-2450-6346-AF99-6C4C6775C667}"/>
              </a:ext>
            </a:extLst>
          </p:cNvPr>
          <p:cNvSpPr txBox="1"/>
          <p:nvPr/>
        </p:nvSpPr>
        <p:spPr>
          <a:xfrm>
            <a:off x="0" y="6581001"/>
            <a:ext cx="2805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adapted from: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8B09E2-09B8-D845-BED7-4B7D0387C864}"/>
              </a:ext>
            </a:extLst>
          </p:cNvPr>
          <p:cNvSpPr/>
          <p:nvPr/>
        </p:nvSpPr>
        <p:spPr>
          <a:xfrm>
            <a:off x="1320800" y="1483360"/>
            <a:ext cx="2645582" cy="43281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4E96E-D95B-E046-8454-1E1BFC9395A4}"/>
              </a:ext>
            </a:extLst>
          </p:cNvPr>
          <p:cNvSpPr/>
          <p:nvPr/>
        </p:nvSpPr>
        <p:spPr>
          <a:xfrm>
            <a:off x="6250662" y="1629340"/>
            <a:ext cx="5103138" cy="43281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8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6" grpId="0" animBg="1"/>
      <p:bldP spid="18" grpId="0"/>
      <p:bldP spid="19" grpId="0"/>
      <p:bldP spid="20" grpId="0"/>
      <p:bldP spid="22" grpId="0"/>
      <p:bldP spid="23" grpId="0" animBg="1"/>
      <p:bldP spid="24" grpId="0"/>
      <p:bldP spid="3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Detection: Task Definition</a:t>
            </a:r>
          </a:p>
        </p:txBody>
      </p:sp>
      <p:pic>
        <p:nvPicPr>
          <p:cNvPr id="4" name="Google Shape;10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4158" y="1882492"/>
            <a:ext cx="3995851" cy="34324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841499" y="1882492"/>
            <a:ext cx="3189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Input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: Single RGB Image</a:t>
            </a: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1500" y="2606822"/>
            <a:ext cx="4381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Output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: A </a:t>
            </a:r>
            <a:r>
              <a:rPr lang="en-US" sz="2400" u="sng" dirty="0">
                <a:solidFill>
                  <a:prstClr val="black"/>
                </a:solidFill>
                <a:latin typeface="Calibri" panose="020F0502020204030204"/>
              </a:rPr>
              <a:t>set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of detected objects;</a:t>
            </a:r>
          </a:p>
          <a:p>
            <a:pPr defTabSz="4572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For each object predict:</a:t>
            </a:r>
          </a:p>
          <a:p>
            <a:pPr defTabSz="457200"/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385763" indent="-385763" defTabSz="457200"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Category label (from fixed, known set of categories)</a:t>
            </a:r>
          </a:p>
          <a:p>
            <a:pPr marL="385763" indent="-385763" defTabSz="457200"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Bounding box (four numbers: x, y, width, height)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C1079-1C13-2547-935D-ED24D8C43CDD}"/>
              </a:ext>
            </a:extLst>
          </p:cNvPr>
          <p:cNvSpPr txBox="1"/>
          <p:nvPr/>
        </p:nvSpPr>
        <p:spPr>
          <a:xfrm>
            <a:off x="725442" y="4040324"/>
            <a:ext cx="918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what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3F5B1-25F2-224E-A414-0A34B97B7AA9}"/>
              </a:ext>
            </a:extLst>
          </p:cNvPr>
          <p:cNvSpPr txBox="1"/>
          <p:nvPr/>
        </p:nvSpPr>
        <p:spPr>
          <a:xfrm>
            <a:off x="631569" y="4791730"/>
            <a:ext cx="110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where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242C5-4C4E-AD49-8F8C-CA55E6F04C3B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5913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21;p46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660366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3034593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5321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4603286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Vector: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4096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843;p46"/>
          <p:cNvSpPr txBox="1"/>
          <p:nvPr/>
        </p:nvSpPr>
        <p:spPr>
          <a:xfrm>
            <a:off x="1660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4"/>
              </a:rPr>
              <a:t>This image</a:t>
            </a:r>
            <a:r>
              <a:rPr lang="en" sz="600">
                <a:solidFill>
                  <a:srgbClr val="999999"/>
                </a:solidFill>
                <a:latin typeface="Calibri" panose="020F0502020204030204"/>
              </a:rPr>
              <a:t> is </a:t>
            </a:r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5"/>
              </a:rPr>
              <a:t>CC0 public domain</a:t>
            </a:r>
            <a:endParaRPr sz="600">
              <a:solidFill>
                <a:srgbClr val="999999"/>
              </a:solidFill>
              <a:latin typeface="Calibri" panose="020F0502020204030204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24D8EC7-AFD4-F648-99F1-7C9DE256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 Single 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A725D-B536-2848-B1C1-AD8F0A90D193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625490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0;p46"/>
          <p:cNvSpPr txBox="1"/>
          <p:nvPr/>
        </p:nvSpPr>
        <p:spPr>
          <a:xfrm>
            <a:off x="6704929" y="1703977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Class Scores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Cat: 0.9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Dog: 0.05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Car: 0.01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...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660366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3034593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5321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4603286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Vector: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4096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5249216" y="1813059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350" b="1">
                <a:solidFill>
                  <a:prstClr val="black"/>
                </a:solidFill>
                <a:latin typeface="Calibri" panose="020F0502020204030204"/>
              </a:rPr>
              <a:t>Fully</a:t>
            </a:r>
            <a:endParaRPr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Connected</a:t>
            </a:r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4096 to 1000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5573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830;p46"/>
          <p:cNvSpPr txBox="1"/>
          <p:nvPr/>
        </p:nvSpPr>
        <p:spPr>
          <a:xfrm>
            <a:off x="8234282" y="1895207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865" b="1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br>
              <a:rPr lang="en" sz="1865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7755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8101416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Correct label: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8714756" y="1513853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660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4"/>
              </a:rPr>
              <a:t>This image</a:t>
            </a:r>
            <a:r>
              <a:rPr lang="en" sz="600">
                <a:solidFill>
                  <a:srgbClr val="999999"/>
                </a:solidFill>
                <a:latin typeface="Calibri" panose="020F0502020204030204"/>
              </a:rPr>
              <a:t> is </a:t>
            </a:r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5"/>
              </a:rPr>
              <a:t>CC0 public domain</a:t>
            </a:r>
            <a:endParaRPr sz="600">
              <a:solidFill>
                <a:srgbClr val="999999"/>
              </a:solidFill>
              <a:latin typeface="Calibri" panose="020F0502020204030204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4482" y="1159615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700">
                <a:solidFill>
                  <a:srgbClr val="4472C4"/>
                </a:solidFill>
                <a:latin typeface="Calibri" panose="020F0502020204030204"/>
              </a:rPr>
              <a:t>“What”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4B25A1B-5664-FB4C-8052-F84DA98C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 Single Object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E4CD3-2BA7-CB48-988B-65350CFFBE5B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12600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0;p46"/>
          <p:cNvSpPr txBox="1"/>
          <p:nvPr/>
        </p:nvSpPr>
        <p:spPr>
          <a:xfrm>
            <a:off x="6704929" y="1703977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Class Scores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Cat: 0.9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Dog: 0.05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Car: 0.01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...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660366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3034593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5321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4603286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Vector: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4096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5249216" y="1813059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350" b="1">
                <a:solidFill>
                  <a:prstClr val="black"/>
                </a:solidFill>
                <a:latin typeface="Calibri" panose="020F0502020204030204"/>
              </a:rPr>
              <a:t>Fully</a:t>
            </a:r>
            <a:endParaRPr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Connected</a:t>
            </a:r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4096 to 1000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5573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6704929" y="4025273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Box </a:t>
            </a:r>
            <a:br>
              <a:rPr lang="en" sz="1865" b="1">
                <a:solidFill>
                  <a:prstClr val="black"/>
                </a:solidFill>
                <a:latin typeface="Calibri" panose="020F0502020204030204"/>
              </a:rPr>
            </a:br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Coordinates</a:t>
            </a:r>
            <a:endParaRPr sz="1865" b="1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(x, y, w, h)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5573990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5762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Fully</a:t>
            </a:r>
            <a:endParaRPr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Connected</a:t>
            </a:r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4096 to 4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8234282" y="1895207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865" b="1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br>
              <a:rPr lang="en" sz="1865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8261002" y="4183063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L2 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7755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7918451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8101416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Correct label: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8714756" y="1513853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8101416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Correct box</a:t>
            </a:r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(x’, y’, w’, h’)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8741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660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4"/>
              </a:rPr>
              <a:t>This image</a:t>
            </a:r>
            <a:r>
              <a:rPr lang="en" sz="600">
                <a:solidFill>
                  <a:srgbClr val="999999"/>
                </a:solidFill>
                <a:latin typeface="Calibri" panose="020F0502020204030204"/>
              </a:rPr>
              <a:t> is </a:t>
            </a:r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5"/>
              </a:rPr>
              <a:t>CC0 public domain</a:t>
            </a:r>
            <a:endParaRPr sz="600">
              <a:solidFill>
                <a:srgbClr val="999999"/>
              </a:solidFill>
              <a:latin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9218" y="4857729"/>
            <a:ext cx="142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700" dirty="0">
                <a:solidFill>
                  <a:srgbClr val="4472C4"/>
                </a:solidFill>
                <a:latin typeface="Calibri" panose="020F0502020204030204"/>
              </a:rPr>
              <a:t>“Where”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24482" y="1159615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700">
                <a:solidFill>
                  <a:srgbClr val="4472C4"/>
                </a:solidFill>
                <a:latin typeface="Calibri" panose="020F0502020204030204"/>
              </a:rPr>
              <a:t>“What”</a:t>
            </a:r>
          </a:p>
        </p:txBody>
      </p:sp>
      <p:sp>
        <p:nvSpPr>
          <p:cNvPr id="26" name="Google Shape;844;p46"/>
          <p:cNvSpPr txBox="1"/>
          <p:nvPr/>
        </p:nvSpPr>
        <p:spPr>
          <a:xfrm>
            <a:off x="2235795" y="4105454"/>
            <a:ext cx="2712494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Treat localization as a regression problem!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25B41E2E-870A-2B42-856A-C41989C6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 Single Object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8B3C3C-2DCE-8942-9507-A7A7EE64406F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526469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0;p46"/>
          <p:cNvSpPr txBox="1"/>
          <p:nvPr/>
        </p:nvSpPr>
        <p:spPr>
          <a:xfrm>
            <a:off x="6704929" y="1703977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Class Scores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Cat: 0.9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Dog: 0.05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Car: 0.01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...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660366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3034593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5321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4603286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Vector: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4096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5249216" y="1813059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350" b="1">
                <a:solidFill>
                  <a:prstClr val="black"/>
                </a:solidFill>
                <a:latin typeface="Calibri" panose="020F0502020204030204"/>
              </a:rPr>
              <a:t>Fully</a:t>
            </a:r>
            <a:endParaRPr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Connected</a:t>
            </a:r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4096 to 1000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5573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6704929" y="4025273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Box </a:t>
            </a:r>
            <a:br>
              <a:rPr lang="en" sz="1865" b="1">
                <a:solidFill>
                  <a:prstClr val="black"/>
                </a:solidFill>
                <a:latin typeface="Calibri" panose="020F0502020204030204"/>
              </a:rPr>
            </a:br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Coordinates</a:t>
            </a:r>
            <a:endParaRPr sz="1865" b="1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(x, y, w, h)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5573990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5762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Fully</a:t>
            </a:r>
            <a:endParaRPr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Connected</a:t>
            </a:r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4096 to 4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8234282" y="1895207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865" b="1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br>
              <a:rPr lang="en" sz="1865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8261002" y="4183063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L2 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Google Shape;832;p46"/>
          <p:cNvSpPr txBox="1"/>
          <p:nvPr/>
        </p:nvSpPr>
        <p:spPr>
          <a:xfrm>
            <a:off x="9707936" y="3160443"/>
            <a:ext cx="662828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7755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7918451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8101416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Correct label: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8714756" y="1513853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8101416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Correct box</a:t>
            </a:r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(x’, y’, w’, h’)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8741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839;p46"/>
          <p:cNvSpPr txBox="1"/>
          <p:nvPr/>
        </p:nvSpPr>
        <p:spPr>
          <a:xfrm>
            <a:off x="8261004" y="3056843"/>
            <a:ext cx="964209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Weighted Sum</a:t>
            </a:r>
            <a:endParaRPr sz="15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4" name="Google Shape;840;p46"/>
          <p:cNvCxnSpPr>
            <a:stCxn id="14" idx="2"/>
            <a:endCxn id="23" idx="0"/>
          </p:cNvCxnSpPr>
          <p:nvPr/>
        </p:nvCxnSpPr>
        <p:spPr>
          <a:xfrm flipH="1">
            <a:off x="8743108" y="2593455"/>
            <a:ext cx="1" cy="463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841;p46"/>
          <p:cNvCxnSpPr>
            <a:stCxn id="15" idx="0"/>
            <a:endCxn id="23" idx="2"/>
          </p:cNvCxnSpPr>
          <p:nvPr/>
        </p:nvCxnSpPr>
        <p:spPr>
          <a:xfrm flipV="1">
            <a:off x="8741478" y="3631792"/>
            <a:ext cx="1630" cy="5512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842;p46"/>
          <p:cNvCxnSpPr>
            <a:stCxn id="23" idx="3"/>
            <a:endCxn id="16" idx="1"/>
          </p:cNvCxnSpPr>
          <p:nvPr/>
        </p:nvCxnSpPr>
        <p:spPr>
          <a:xfrm>
            <a:off x="9225213" y="3344318"/>
            <a:ext cx="482725" cy="26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660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4"/>
              </a:rPr>
              <a:t>This image</a:t>
            </a:r>
            <a:r>
              <a:rPr lang="en" sz="600">
                <a:solidFill>
                  <a:srgbClr val="999999"/>
                </a:solidFill>
                <a:latin typeface="Calibri" panose="020F0502020204030204"/>
              </a:rPr>
              <a:t> is </a:t>
            </a:r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5"/>
              </a:rPr>
              <a:t>CC0 public domain</a:t>
            </a:r>
            <a:endParaRPr sz="600">
              <a:solidFill>
                <a:srgbClr val="999999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49218" y="4857729"/>
            <a:ext cx="142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700">
                <a:solidFill>
                  <a:srgbClr val="4472C4"/>
                </a:solidFill>
                <a:latin typeface="Calibri" panose="020F0502020204030204"/>
              </a:rPr>
              <a:t>“Where”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24482" y="1159615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700">
                <a:solidFill>
                  <a:srgbClr val="4472C4"/>
                </a:solidFill>
                <a:latin typeface="Calibri" panose="020F0502020204030204"/>
              </a:rPr>
              <a:t>“What”</a:t>
            </a:r>
          </a:p>
        </p:txBody>
      </p:sp>
      <p:sp>
        <p:nvSpPr>
          <p:cNvPr id="31" name="Google Shape;844;p46"/>
          <p:cNvSpPr txBox="1"/>
          <p:nvPr/>
        </p:nvSpPr>
        <p:spPr>
          <a:xfrm>
            <a:off x="2235795" y="4105454"/>
            <a:ext cx="2712494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Treat localization as a regression problem!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0F334391-4839-7244-A7D9-31063844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 Single Object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C77E02-73BD-BC4C-9370-6DBEA8476C01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411103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0;p46"/>
          <p:cNvSpPr txBox="1"/>
          <p:nvPr/>
        </p:nvSpPr>
        <p:spPr>
          <a:xfrm>
            <a:off x="6704929" y="1703977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Class Scores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Cat: 0.9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Dog: 0.05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Car: 0.01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...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660366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3034593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5321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4603286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Vector: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4096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5249216" y="1813059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350" b="1">
                <a:solidFill>
                  <a:prstClr val="black"/>
                </a:solidFill>
                <a:latin typeface="Calibri" panose="020F0502020204030204"/>
              </a:rPr>
              <a:t>Fully</a:t>
            </a:r>
            <a:endParaRPr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Connected</a:t>
            </a:r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4096 to 1000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5573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6704929" y="4025273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Box </a:t>
            </a:r>
            <a:br>
              <a:rPr lang="en" sz="1865" b="1">
                <a:solidFill>
                  <a:prstClr val="black"/>
                </a:solidFill>
                <a:latin typeface="Calibri" panose="020F0502020204030204"/>
              </a:rPr>
            </a:br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Coordinates</a:t>
            </a:r>
            <a:endParaRPr sz="1865" b="1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(x, y, w, h)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5573990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5762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Fully</a:t>
            </a:r>
            <a:endParaRPr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Connected</a:t>
            </a:r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4096 to 4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8234282" y="1895207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865" b="1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br>
              <a:rPr lang="en" sz="1865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8261002" y="4183063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L2 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Google Shape;832;p46"/>
          <p:cNvSpPr txBox="1"/>
          <p:nvPr/>
        </p:nvSpPr>
        <p:spPr>
          <a:xfrm>
            <a:off x="9707936" y="3160443"/>
            <a:ext cx="662828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7755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7918451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8101416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Correct label: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8714756" y="1513853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8101416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Correct box</a:t>
            </a:r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(x’, y’, w’, h’)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8741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839;p46"/>
          <p:cNvSpPr txBox="1"/>
          <p:nvPr/>
        </p:nvSpPr>
        <p:spPr>
          <a:xfrm>
            <a:off x="8261004" y="3056843"/>
            <a:ext cx="964209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Weighted Sum</a:t>
            </a:r>
            <a:endParaRPr sz="15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4" name="Google Shape;840;p46"/>
          <p:cNvCxnSpPr>
            <a:stCxn id="14" idx="2"/>
            <a:endCxn id="23" idx="0"/>
          </p:cNvCxnSpPr>
          <p:nvPr/>
        </p:nvCxnSpPr>
        <p:spPr>
          <a:xfrm flipH="1">
            <a:off x="8743108" y="2593455"/>
            <a:ext cx="1" cy="463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841;p46"/>
          <p:cNvCxnSpPr>
            <a:stCxn id="15" idx="0"/>
            <a:endCxn id="23" idx="2"/>
          </p:cNvCxnSpPr>
          <p:nvPr/>
        </p:nvCxnSpPr>
        <p:spPr>
          <a:xfrm flipV="1">
            <a:off x="8741478" y="3631792"/>
            <a:ext cx="1630" cy="5512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842;p46"/>
          <p:cNvCxnSpPr>
            <a:stCxn id="23" idx="3"/>
            <a:endCxn id="16" idx="1"/>
          </p:cNvCxnSpPr>
          <p:nvPr/>
        </p:nvCxnSpPr>
        <p:spPr>
          <a:xfrm>
            <a:off x="9225213" y="3344318"/>
            <a:ext cx="482725" cy="26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660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4"/>
              </a:rPr>
              <a:t>This image</a:t>
            </a:r>
            <a:r>
              <a:rPr lang="en" sz="600">
                <a:solidFill>
                  <a:srgbClr val="999999"/>
                </a:solidFill>
                <a:latin typeface="Calibri" panose="020F0502020204030204"/>
              </a:rPr>
              <a:t> is </a:t>
            </a:r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5"/>
              </a:rPr>
              <a:t>CC0 public domain</a:t>
            </a:r>
            <a:endParaRPr sz="600">
              <a:solidFill>
                <a:srgbClr val="999999"/>
              </a:solidFill>
              <a:latin typeface="Calibri" panose="020F0502020204030204"/>
            </a:endParaRPr>
          </a:p>
        </p:txBody>
      </p:sp>
      <p:sp>
        <p:nvSpPr>
          <p:cNvPr id="29" name="Google Shape;845;p46"/>
          <p:cNvSpPr txBox="1"/>
          <p:nvPr/>
        </p:nvSpPr>
        <p:spPr>
          <a:xfrm>
            <a:off x="9095194" y="2232434"/>
            <a:ext cx="1437053" cy="89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2399">
                <a:solidFill>
                  <a:srgbClr val="70AD47"/>
                </a:solidFill>
                <a:latin typeface="Calibri" panose="020F0502020204030204"/>
              </a:rPr>
              <a:t>Multitask Loss</a:t>
            </a:r>
            <a:endParaRPr sz="2399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9218" y="4857729"/>
            <a:ext cx="142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700">
                <a:solidFill>
                  <a:srgbClr val="4472C4"/>
                </a:solidFill>
                <a:latin typeface="Calibri" panose="020F0502020204030204"/>
              </a:rPr>
              <a:t>“Where”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24482" y="1159615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700">
                <a:solidFill>
                  <a:srgbClr val="4472C4"/>
                </a:solidFill>
                <a:latin typeface="Calibri" panose="020F0502020204030204"/>
              </a:rPr>
              <a:t>“What”</a:t>
            </a:r>
          </a:p>
        </p:txBody>
      </p:sp>
      <p:sp>
        <p:nvSpPr>
          <p:cNvPr id="34" name="Google Shape;844;p46"/>
          <p:cNvSpPr txBox="1"/>
          <p:nvPr/>
        </p:nvSpPr>
        <p:spPr>
          <a:xfrm>
            <a:off x="2235795" y="4105454"/>
            <a:ext cx="2712494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Treat localization as a regression problem!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5E46D519-E1E4-4648-B599-BE177AF7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 Single Object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7C2936-43EF-7149-A078-3CE35B7B5411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312784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0;p46"/>
          <p:cNvSpPr txBox="1"/>
          <p:nvPr/>
        </p:nvSpPr>
        <p:spPr>
          <a:xfrm>
            <a:off x="6704929" y="1703977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Class Scores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Cat: 0.9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Dog: 0.05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Car: 0.01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...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660366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3034593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5321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4603286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Vector: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4096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5249216" y="1813059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350" b="1">
                <a:solidFill>
                  <a:prstClr val="black"/>
                </a:solidFill>
                <a:latin typeface="Calibri" panose="020F0502020204030204"/>
              </a:rPr>
              <a:t>Fully</a:t>
            </a:r>
            <a:endParaRPr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Connected</a:t>
            </a:r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4096 to 1000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5573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6704929" y="4025273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Box </a:t>
            </a:r>
            <a:br>
              <a:rPr lang="en" sz="1865" b="1">
                <a:solidFill>
                  <a:prstClr val="black"/>
                </a:solidFill>
                <a:latin typeface="Calibri" panose="020F0502020204030204"/>
              </a:rPr>
            </a:br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Coordinates</a:t>
            </a:r>
            <a:endParaRPr sz="1865" b="1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(x, y, w, h)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5573990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5762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Fully</a:t>
            </a:r>
            <a:endParaRPr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Connected</a:t>
            </a:r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4096 to 4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8234282" y="1895207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865" b="1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br>
              <a:rPr lang="en" sz="1865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8261002" y="4183063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L2 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Google Shape;832;p46"/>
          <p:cNvSpPr txBox="1"/>
          <p:nvPr/>
        </p:nvSpPr>
        <p:spPr>
          <a:xfrm>
            <a:off x="9707936" y="3160443"/>
            <a:ext cx="662828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7755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7918451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8101416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Correct label: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8714756" y="1513853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8101416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Correct box</a:t>
            </a:r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(x’, y’, w’, h’)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8741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839;p46"/>
          <p:cNvSpPr txBox="1"/>
          <p:nvPr/>
        </p:nvSpPr>
        <p:spPr>
          <a:xfrm>
            <a:off x="8261004" y="3056843"/>
            <a:ext cx="964209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Weighted Sum</a:t>
            </a:r>
            <a:endParaRPr sz="15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4" name="Google Shape;840;p46"/>
          <p:cNvCxnSpPr>
            <a:stCxn id="14" idx="2"/>
            <a:endCxn id="23" idx="0"/>
          </p:cNvCxnSpPr>
          <p:nvPr/>
        </p:nvCxnSpPr>
        <p:spPr>
          <a:xfrm flipH="1">
            <a:off x="8743108" y="2593455"/>
            <a:ext cx="1" cy="463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841;p46"/>
          <p:cNvCxnSpPr>
            <a:stCxn id="15" idx="0"/>
            <a:endCxn id="23" idx="2"/>
          </p:cNvCxnSpPr>
          <p:nvPr/>
        </p:nvCxnSpPr>
        <p:spPr>
          <a:xfrm flipV="1">
            <a:off x="8741478" y="3631792"/>
            <a:ext cx="1630" cy="5512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842;p46"/>
          <p:cNvCxnSpPr>
            <a:stCxn id="23" idx="3"/>
            <a:endCxn id="16" idx="1"/>
          </p:cNvCxnSpPr>
          <p:nvPr/>
        </p:nvCxnSpPr>
        <p:spPr>
          <a:xfrm>
            <a:off x="9225213" y="3344318"/>
            <a:ext cx="482725" cy="26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660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4"/>
              </a:rPr>
              <a:t>This image</a:t>
            </a:r>
            <a:r>
              <a:rPr lang="en" sz="600">
                <a:solidFill>
                  <a:srgbClr val="999999"/>
                </a:solidFill>
                <a:latin typeface="Calibri" panose="020F0502020204030204"/>
              </a:rPr>
              <a:t> is </a:t>
            </a:r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5"/>
              </a:rPr>
              <a:t>CC0 public domain</a:t>
            </a:r>
            <a:endParaRPr sz="600">
              <a:solidFill>
                <a:srgbClr val="999999"/>
              </a:solidFill>
              <a:latin typeface="Calibri" panose="020F0502020204030204"/>
            </a:endParaRPr>
          </a:p>
        </p:txBody>
      </p:sp>
      <p:sp>
        <p:nvSpPr>
          <p:cNvPr id="29" name="Google Shape;845;p46"/>
          <p:cNvSpPr txBox="1"/>
          <p:nvPr/>
        </p:nvSpPr>
        <p:spPr>
          <a:xfrm>
            <a:off x="9095194" y="2232434"/>
            <a:ext cx="1437053" cy="89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2399">
                <a:solidFill>
                  <a:srgbClr val="70AD47"/>
                </a:solidFill>
                <a:latin typeface="Calibri" panose="020F0502020204030204"/>
              </a:rPr>
              <a:t>Multitask Loss</a:t>
            </a:r>
            <a:endParaRPr sz="2399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30" name="Google Shape;876;p47"/>
          <p:cNvSpPr/>
          <p:nvPr/>
        </p:nvSpPr>
        <p:spPr>
          <a:xfrm>
            <a:off x="2987894" y="2944777"/>
            <a:ext cx="2193707" cy="776324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Google Shape;877;p47"/>
          <p:cNvSpPr txBox="1"/>
          <p:nvPr/>
        </p:nvSpPr>
        <p:spPr>
          <a:xfrm>
            <a:off x="3146359" y="1922006"/>
            <a:ext cx="1978738" cy="98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dirty="0">
                <a:solidFill>
                  <a:srgbClr val="70AD47"/>
                </a:solidFill>
                <a:latin typeface="Calibri" panose="020F0502020204030204"/>
              </a:rPr>
              <a:t>Often </a:t>
            </a:r>
            <a:r>
              <a:rPr lang="en" sz="1865" dirty="0" err="1">
                <a:solidFill>
                  <a:srgbClr val="70AD47"/>
                </a:solidFill>
                <a:latin typeface="Calibri" panose="020F0502020204030204"/>
              </a:rPr>
              <a:t>pretrained</a:t>
            </a:r>
            <a:r>
              <a:rPr lang="en" sz="1865" dirty="0">
                <a:solidFill>
                  <a:srgbClr val="70AD47"/>
                </a:solidFill>
                <a:latin typeface="Calibri" panose="020F0502020204030204"/>
              </a:rPr>
              <a:t> on ImageNet</a:t>
            </a:r>
            <a:endParaRPr sz="1865" dirty="0">
              <a:solidFill>
                <a:srgbClr val="70AD47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srgbClr val="70AD47"/>
                </a:solidFill>
                <a:latin typeface="Calibri" panose="020F0502020204030204"/>
              </a:rPr>
              <a:t>(Transfer learning)</a:t>
            </a:r>
            <a:endParaRPr sz="1865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9218" y="4857729"/>
            <a:ext cx="142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700">
                <a:solidFill>
                  <a:srgbClr val="4472C4"/>
                </a:solidFill>
                <a:latin typeface="Calibri" panose="020F0502020204030204"/>
              </a:rPr>
              <a:t>“Where”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24482" y="1159615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700">
                <a:solidFill>
                  <a:srgbClr val="4472C4"/>
                </a:solidFill>
                <a:latin typeface="Calibri" panose="020F0502020204030204"/>
              </a:rPr>
              <a:t>“What”</a:t>
            </a:r>
          </a:p>
        </p:txBody>
      </p:sp>
      <p:sp>
        <p:nvSpPr>
          <p:cNvPr id="34" name="Google Shape;844;p46"/>
          <p:cNvSpPr txBox="1"/>
          <p:nvPr/>
        </p:nvSpPr>
        <p:spPr>
          <a:xfrm>
            <a:off x="2235795" y="4105454"/>
            <a:ext cx="2712494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Treat localization as a regression problem!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492C9E9F-B3BB-1642-9FC2-4E399E18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 Single Object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84BEDD-F257-C749-BC3B-C959E8DC5BD3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891962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0;p46"/>
          <p:cNvSpPr txBox="1"/>
          <p:nvPr/>
        </p:nvSpPr>
        <p:spPr>
          <a:xfrm>
            <a:off x="6704929" y="1703977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Class Scores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Cat: 0.9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Dog: 0.05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Car: 0.01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...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660366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3034593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5321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4603286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Vector: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4096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5249216" y="1813059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1350" b="1">
                <a:solidFill>
                  <a:prstClr val="black"/>
                </a:solidFill>
                <a:latin typeface="Calibri" panose="020F0502020204030204"/>
              </a:rPr>
              <a:t>Fully</a:t>
            </a:r>
            <a:endParaRPr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Connected</a:t>
            </a:r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4096 to 1000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5573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6704929" y="4025273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Box </a:t>
            </a:r>
            <a:br>
              <a:rPr lang="en" sz="1865" b="1">
                <a:solidFill>
                  <a:prstClr val="black"/>
                </a:solidFill>
                <a:latin typeface="Calibri" panose="020F0502020204030204"/>
              </a:rPr>
            </a:br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Coordinates</a:t>
            </a:r>
            <a:endParaRPr sz="1865" b="1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(x, y, w, h)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5573990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5762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Fully</a:t>
            </a:r>
            <a:endParaRPr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350" b="1" dirty="0">
                <a:solidFill>
                  <a:prstClr val="black"/>
                </a:solidFill>
                <a:latin typeface="Calibri" panose="020F0502020204030204"/>
              </a:rPr>
              <a:t>Connected</a:t>
            </a:r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350" dirty="0">
                <a:solidFill>
                  <a:prstClr val="black"/>
                </a:solidFill>
                <a:latin typeface="Calibri" panose="020F0502020204030204"/>
              </a:rPr>
              <a:t>4096 to 4</a:t>
            </a:r>
            <a:endParaRPr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8234282" y="1895207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865" b="1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br>
              <a:rPr lang="en" sz="1865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8261002" y="4183063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L2 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Google Shape;832;p46"/>
          <p:cNvSpPr txBox="1"/>
          <p:nvPr/>
        </p:nvSpPr>
        <p:spPr>
          <a:xfrm>
            <a:off x="9707936" y="3160443"/>
            <a:ext cx="662828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Loss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7755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7918451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8101416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 dirty="0">
                <a:solidFill>
                  <a:prstClr val="black"/>
                </a:solidFill>
                <a:latin typeface="Calibri" panose="020F0502020204030204"/>
              </a:rPr>
              <a:t>Correct label:</a:t>
            </a:r>
            <a:endParaRPr sz="1865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Cat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8714756" y="1513853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8101416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b="1">
                <a:solidFill>
                  <a:prstClr val="black"/>
                </a:solidFill>
                <a:latin typeface="Calibri" panose="020F0502020204030204"/>
              </a:rPr>
              <a:t>Correct box</a:t>
            </a:r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(x’, y’, w’, h’)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8741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839;p46"/>
          <p:cNvSpPr txBox="1"/>
          <p:nvPr/>
        </p:nvSpPr>
        <p:spPr>
          <a:xfrm>
            <a:off x="8261004" y="3056843"/>
            <a:ext cx="964209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Weighted Sum</a:t>
            </a:r>
            <a:endParaRPr sz="15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4" name="Google Shape;840;p46"/>
          <p:cNvCxnSpPr>
            <a:stCxn id="14" idx="2"/>
            <a:endCxn id="23" idx="0"/>
          </p:cNvCxnSpPr>
          <p:nvPr/>
        </p:nvCxnSpPr>
        <p:spPr>
          <a:xfrm flipH="1">
            <a:off x="8743108" y="2593455"/>
            <a:ext cx="1" cy="463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841;p46"/>
          <p:cNvCxnSpPr>
            <a:stCxn id="15" idx="0"/>
            <a:endCxn id="23" idx="2"/>
          </p:cNvCxnSpPr>
          <p:nvPr/>
        </p:nvCxnSpPr>
        <p:spPr>
          <a:xfrm flipV="1">
            <a:off x="8741478" y="3631792"/>
            <a:ext cx="1630" cy="5512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842;p46"/>
          <p:cNvCxnSpPr>
            <a:stCxn id="23" idx="3"/>
            <a:endCxn id="16" idx="1"/>
          </p:cNvCxnSpPr>
          <p:nvPr/>
        </p:nvCxnSpPr>
        <p:spPr>
          <a:xfrm>
            <a:off x="9225213" y="3344318"/>
            <a:ext cx="482725" cy="26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660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4"/>
              </a:rPr>
              <a:t>This image</a:t>
            </a:r>
            <a:r>
              <a:rPr lang="en" sz="600">
                <a:solidFill>
                  <a:srgbClr val="999999"/>
                </a:solidFill>
                <a:latin typeface="Calibri" panose="020F0502020204030204"/>
              </a:rPr>
              <a:t> is </a:t>
            </a:r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5"/>
              </a:rPr>
              <a:t>CC0 public domain</a:t>
            </a:r>
            <a:endParaRPr sz="600">
              <a:solidFill>
                <a:srgbClr val="999999"/>
              </a:solidFill>
              <a:latin typeface="Calibri" panose="020F0502020204030204"/>
            </a:endParaRPr>
          </a:p>
        </p:txBody>
      </p:sp>
      <p:sp>
        <p:nvSpPr>
          <p:cNvPr id="29" name="Google Shape;845;p46"/>
          <p:cNvSpPr txBox="1"/>
          <p:nvPr/>
        </p:nvSpPr>
        <p:spPr>
          <a:xfrm>
            <a:off x="9095194" y="2232434"/>
            <a:ext cx="1437053" cy="89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457200"/>
            <a:r>
              <a:rPr lang="en" sz="2399">
                <a:solidFill>
                  <a:srgbClr val="70AD47"/>
                </a:solidFill>
                <a:latin typeface="Calibri" panose="020F0502020204030204"/>
              </a:rPr>
              <a:t>Multitask Loss</a:t>
            </a:r>
            <a:endParaRPr sz="2399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30" name="Google Shape;876;p47"/>
          <p:cNvSpPr/>
          <p:nvPr/>
        </p:nvSpPr>
        <p:spPr>
          <a:xfrm>
            <a:off x="2987894" y="2944777"/>
            <a:ext cx="2193707" cy="776324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Google Shape;877;p47"/>
          <p:cNvSpPr txBox="1"/>
          <p:nvPr/>
        </p:nvSpPr>
        <p:spPr>
          <a:xfrm>
            <a:off x="3146359" y="1922006"/>
            <a:ext cx="1978738" cy="98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dirty="0">
                <a:solidFill>
                  <a:srgbClr val="70AD47"/>
                </a:solidFill>
                <a:latin typeface="Calibri" panose="020F0502020204030204"/>
              </a:rPr>
              <a:t>Often </a:t>
            </a:r>
            <a:r>
              <a:rPr lang="en" sz="1865" dirty="0" err="1">
                <a:solidFill>
                  <a:srgbClr val="70AD47"/>
                </a:solidFill>
                <a:latin typeface="Calibri" panose="020F0502020204030204"/>
              </a:rPr>
              <a:t>pretrained</a:t>
            </a:r>
            <a:r>
              <a:rPr lang="en" sz="1865" dirty="0">
                <a:solidFill>
                  <a:srgbClr val="70AD47"/>
                </a:solidFill>
                <a:latin typeface="Calibri" panose="020F0502020204030204"/>
              </a:rPr>
              <a:t> on ImageNet</a:t>
            </a:r>
            <a:endParaRPr sz="1865" dirty="0">
              <a:solidFill>
                <a:srgbClr val="70AD47"/>
              </a:solidFill>
              <a:latin typeface="Calibri" panose="020F0502020204030204"/>
            </a:endParaRPr>
          </a:p>
          <a:p>
            <a:pPr defTabSz="457200"/>
            <a:r>
              <a:rPr lang="en" sz="1865" dirty="0">
                <a:solidFill>
                  <a:srgbClr val="70AD47"/>
                </a:solidFill>
                <a:latin typeface="Calibri" panose="020F0502020204030204"/>
              </a:rPr>
              <a:t>(Transfer learning)</a:t>
            </a:r>
            <a:endParaRPr sz="1865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9218" y="4857729"/>
            <a:ext cx="142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700">
                <a:solidFill>
                  <a:srgbClr val="4472C4"/>
                </a:solidFill>
                <a:latin typeface="Calibri" panose="020F0502020204030204"/>
              </a:rPr>
              <a:t>“Where”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24482" y="1159615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700">
                <a:solidFill>
                  <a:srgbClr val="4472C4"/>
                </a:solidFill>
                <a:latin typeface="Calibri" panose="020F0502020204030204"/>
              </a:rPr>
              <a:t>“What”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60103" y="4795405"/>
            <a:ext cx="353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>
                <a:solidFill>
                  <a:srgbClr val="FF0000"/>
                </a:solidFill>
                <a:latin typeface="Calibri" panose="020F0502020204030204"/>
              </a:rPr>
              <a:t>Problem</a:t>
            </a: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: Images can </a:t>
            </a:r>
            <a:r>
              <a:rPr lang="en-US" sz="2400">
                <a:solidFill>
                  <a:srgbClr val="FF0000"/>
                </a:solidFill>
                <a:latin typeface="Calibri" panose="020F0502020204030204"/>
              </a:rPr>
              <a:t>have more than one object!</a:t>
            </a:r>
          </a:p>
        </p:txBody>
      </p:sp>
      <p:sp>
        <p:nvSpPr>
          <p:cNvPr id="35" name="Google Shape;844;p46"/>
          <p:cNvSpPr txBox="1"/>
          <p:nvPr/>
        </p:nvSpPr>
        <p:spPr>
          <a:xfrm>
            <a:off x="2235795" y="4105454"/>
            <a:ext cx="2712494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Treat localization as a regression problem!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41B42A83-75F9-724A-8419-72DA8E1B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 Single Object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05D65A-0D8E-2A49-8EC3-DEEEABD7FF55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781832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Detection: Challenges</a:t>
            </a:r>
          </a:p>
        </p:txBody>
      </p:sp>
      <p:pic>
        <p:nvPicPr>
          <p:cNvPr id="4" name="Google Shape;10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4158" y="1882492"/>
            <a:ext cx="3995851" cy="34324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634017" y="1182675"/>
            <a:ext cx="4572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457200">
              <a:buFontTx/>
              <a:buChar char="-"/>
            </a:pP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Multiple outputs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: Need to output variable numbers of objects per image</a:t>
            </a:r>
          </a:p>
          <a:p>
            <a:pPr marL="257175" indent="-257175" defTabSz="457200">
              <a:buFontTx/>
              <a:buChar char="-"/>
            </a:pP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Multiple types of output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: Need to predict ”what” (category label) as well as “where” (bounding box)</a:t>
            </a:r>
          </a:p>
          <a:p>
            <a:pPr marL="257175" indent="-257175" defTabSz="457200">
              <a:buFontTx/>
              <a:buChar char="-"/>
            </a:pP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Large images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: Classification works at 224x224; need higher resolution for detection, often ~800x600</a:t>
            </a:r>
            <a:endParaRPr lang="en-US" sz="2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18A9B-8898-5545-BAC7-1A2EDA5CF972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4676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FE49-70FF-B44C-A2C1-20039F6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06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649516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Multiple Objects</a:t>
            </a:r>
          </a:p>
        </p:txBody>
      </p:sp>
      <p:pic>
        <p:nvPicPr>
          <p:cNvPr id="4" name="Google Shape;900;p49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2509068" y="1867471"/>
            <a:ext cx="1311972" cy="1135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01;p49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3918403" y="1907622"/>
            <a:ext cx="2923787" cy="10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02;p49"/>
          <p:cNvSpPr txBox="1"/>
          <p:nvPr/>
        </p:nvSpPr>
        <p:spPr>
          <a:xfrm>
            <a:off x="7054059" y="1867484"/>
            <a:ext cx="1956990" cy="371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CAT: (x, y, w, h)</a:t>
            </a:r>
            <a:endParaRPr sz="1799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Google Shape;903;p49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3918403" y="3106623"/>
            <a:ext cx="2923787" cy="10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04;p49"/>
          <p:cNvSpPr txBox="1"/>
          <p:nvPr/>
        </p:nvSpPr>
        <p:spPr>
          <a:xfrm>
            <a:off x="7082852" y="3066470"/>
            <a:ext cx="1956990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DOG: (x, y, w, h)</a:t>
            </a:r>
            <a:endParaRPr sz="1799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DOG: (x, y, w, h)</a:t>
            </a:r>
            <a:endParaRPr sz="1799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CAT: (x, y, w, h)</a:t>
            </a:r>
            <a:endParaRPr sz="1799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Google Shape;90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6883" y="3066483"/>
            <a:ext cx="1514156" cy="113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07;p49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003631" y="4299675"/>
            <a:ext cx="2923787" cy="10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08;p49"/>
          <p:cNvSpPr txBox="1"/>
          <p:nvPr/>
        </p:nvSpPr>
        <p:spPr>
          <a:xfrm>
            <a:off x="7168055" y="4341138"/>
            <a:ext cx="2034670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DUCK: (x, y, w, h)</a:t>
            </a:r>
            <a:endParaRPr sz="1799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DUCK: (x, y, w, h)</a:t>
            </a:r>
            <a:endParaRPr sz="1799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….</a:t>
            </a:r>
            <a:endParaRPr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Google Shape;909;p49"/>
          <p:cNvSpPr txBox="1"/>
          <p:nvPr/>
        </p:nvSpPr>
        <p:spPr>
          <a:xfrm>
            <a:off x="9072334" y="1938338"/>
            <a:ext cx="1275568" cy="32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>
                <a:solidFill>
                  <a:srgbClr val="FF0000"/>
                </a:solidFill>
                <a:latin typeface="Calibri" panose="020F0502020204030204"/>
              </a:rPr>
              <a:t>4 numbers</a:t>
            </a:r>
            <a:endParaRPr sz="1799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" name="Google Shape;910;p49"/>
          <p:cNvSpPr txBox="1"/>
          <p:nvPr/>
        </p:nvSpPr>
        <p:spPr>
          <a:xfrm>
            <a:off x="9072335" y="3385661"/>
            <a:ext cx="1540399" cy="32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>
                <a:solidFill>
                  <a:srgbClr val="FF0000"/>
                </a:solidFill>
                <a:latin typeface="Calibri" panose="020F0502020204030204"/>
              </a:rPr>
              <a:t>16 numbers</a:t>
            </a:r>
            <a:endParaRPr sz="1799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5" name="Google Shape;911;p49"/>
          <p:cNvSpPr txBox="1"/>
          <p:nvPr/>
        </p:nvSpPr>
        <p:spPr>
          <a:xfrm>
            <a:off x="9125221" y="4391751"/>
            <a:ext cx="1540399" cy="71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>
                <a:solidFill>
                  <a:srgbClr val="FF0000"/>
                </a:solidFill>
                <a:latin typeface="Calibri" panose="020F0502020204030204"/>
              </a:rPr>
              <a:t>Many numbers!</a:t>
            </a:r>
            <a:endParaRPr sz="1799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1026" name="Picture 2" descr="uckling, Duck, Waterbird, Chick, Mallard Duckli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15392" b="16310"/>
          <a:stretch/>
        </p:blipFill>
        <p:spPr bwMode="auto">
          <a:xfrm>
            <a:off x="1595225" y="4341139"/>
            <a:ext cx="2225815" cy="108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524000" y="6287233"/>
            <a:ext cx="138050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45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Duck image </a:t>
            </a:r>
            <a:r>
              <a:rPr lang="en-US" sz="450" dirty="0">
                <a:solidFill>
                  <a:prstClr val="black"/>
                </a:solidFill>
                <a:latin typeface="Calibri" panose="020F0502020204030204"/>
              </a:rPr>
              <a:t>is free to use under the </a:t>
            </a:r>
            <a:r>
              <a:rPr lang="en-US" sz="450" dirty="0" err="1">
                <a:solidFill>
                  <a:prstClr val="black"/>
                </a:solidFill>
                <a:latin typeface="Calibri" panose="020F0502020204030204"/>
                <a:hlinkClick r:id="rId8"/>
              </a:rPr>
              <a:t>Pixabay</a:t>
            </a:r>
            <a:r>
              <a:rPr lang="en-US" sz="450" dirty="0">
                <a:solidFill>
                  <a:prstClr val="black"/>
                </a:solidFill>
                <a:latin typeface="Calibri" panose="020F0502020204030204"/>
                <a:hlinkClick r:id="rId8"/>
              </a:rPr>
              <a:t> license</a:t>
            </a:r>
            <a:endParaRPr lang="en-US" sz="4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72376" y="1040398"/>
            <a:ext cx="2875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Need different numbers of </a:t>
            </a:r>
            <a:r>
              <a:rPr lang="en-US" sz="2100">
                <a:solidFill>
                  <a:srgbClr val="FF0000"/>
                </a:solidFill>
                <a:latin typeface="Calibri" panose="020F0502020204030204"/>
              </a:rPr>
              <a:t>outputs per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B313B-E971-5648-8C7D-FAEF308B0D89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44056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82880"/>
            <a:ext cx="8132578" cy="822960"/>
          </a:xfrm>
        </p:spPr>
        <p:txBody>
          <a:bodyPr>
            <a:normAutofit/>
          </a:bodyPr>
          <a:lstStyle/>
          <a:p>
            <a:r>
              <a:rPr lang="en-US" dirty="0"/>
              <a:t>Multiple Objects: </a:t>
            </a:r>
            <a:r>
              <a:rPr lang="en-US" b="1" dirty="0"/>
              <a:t>Sliding Window</a:t>
            </a:r>
            <a:endParaRPr lang="en-US" dirty="0"/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0910" y="2896904"/>
            <a:ext cx="2656034" cy="199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0;p50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4726417" y="3316242"/>
            <a:ext cx="3341131" cy="120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1;p50"/>
          <p:cNvSpPr txBox="1"/>
          <p:nvPr/>
        </p:nvSpPr>
        <p:spPr>
          <a:xfrm>
            <a:off x="8397010" y="3451744"/>
            <a:ext cx="2158238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Dog? </a:t>
            </a:r>
            <a:r>
              <a:rPr lang="en" sz="1799" dirty="0">
                <a:solidFill>
                  <a:srgbClr val="C00000"/>
                </a:solidFill>
                <a:latin typeface="Calibri" panose="020F0502020204030204"/>
              </a:rPr>
              <a:t>NO</a:t>
            </a:r>
            <a:endParaRPr sz="1799" dirty="0">
              <a:solidFill>
                <a:srgbClr val="C00000"/>
              </a:solidFill>
              <a:latin typeface="Calibri" panose="020F0502020204030204"/>
            </a:endParaRPr>
          </a:p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Cat? </a:t>
            </a:r>
            <a:r>
              <a:rPr lang="en" sz="1799" dirty="0">
                <a:solidFill>
                  <a:srgbClr val="C00000"/>
                </a:solidFill>
                <a:latin typeface="Calibri" panose="020F0502020204030204"/>
              </a:rPr>
              <a:t>NO</a:t>
            </a:r>
            <a:endParaRPr sz="1799" dirty="0">
              <a:solidFill>
                <a:srgbClr val="C00000"/>
              </a:solidFill>
              <a:latin typeface="Calibri" panose="020F0502020204030204"/>
            </a:endParaRPr>
          </a:p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Background? </a:t>
            </a:r>
            <a:r>
              <a:rPr lang="en" sz="1799" dirty="0">
                <a:solidFill>
                  <a:srgbClr val="70AD47"/>
                </a:solidFill>
                <a:latin typeface="Calibri" panose="020F0502020204030204"/>
              </a:rPr>
              <a:t>YES</a:t>
            </a:r>
            <a:endParaRPr sz="1799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7" name="Google Shape;922;p50"/>
          <p:cNvSpPr/>
          <p:nvPr/>
        </p:nvSpPr>
        <p:spPr>
          <a:xfrm>
            <a:off x="1740918" y="3585671"/>
            <a:ext cx="875772" cy="130346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4662158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Apply a CNN to many different crops of the image, CNN classifies each crop as object or background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1595A-18E2-7340-B8F1-2E52966545B3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610946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Objects: </a:t>
            </a:r>
            <a:r>
              <a:rPr lang="en-US" b="1" dirty="0"/>
              <a:t>Sliding Window</a:t>
            </a:r>
            <a:endParaRPr lang="en-US" dirty="0"/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0910" y="2896904"/>
            <a:ext cx="2656034" cy="199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0;p50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4726417" y="3316242"/>
            <a:ext cx="3341131" cy="120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1;p50"/>
          <p:cNvSpPr txBox="1"/>
          <p:nvPr/>
        </p:nvSpPr>
        <p:spPr>
          <a:xfrm>
            <a:off x="8397010" y="3451744"/>
            <a:ext cx="2158238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Dog? </a:t>
            </a:r>
            <a:r>
              <a:rPr lang="en-US" sz="1799" dirty="0">
                <a:solidFill>
                  <a:srgbClr val="70AD47"/>
                </a:solidFill>
                <a:latin typeface="Calibri" panose="020F0502020204030204"/>
              </a:rPr>
              <a:t>YES</a:t>
            </a:r>
            <a:endParaRPr sz="1799" dirty="0">
              <a:solidFill>
                <a:srgbClr val="70AD47"/>
              </a:solidFill>
              <a:latin typeface="Calibri" panose="020F0502020204030204"/>
            </a:endParaRPr>
          </a:p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Cat? </a:t>
            </a:r>
            <a:r>
              <a:rPr lang="en" sz="1799" dirty="0">
                <a:solidFill>
                  <a:srgbClr val="C00000"/>
                </a:solidFill>
                <a:latin typeface="Calibri" panose="020F0502020204030204"/>
              </a:rPr>
              <a:t>NO</a:t>
            </a:r>
            <a:endParaRPr sz="1799" dirty="0">
              <a:solidFill>
                <a:srgbClr val="C00000"/>
              </a:solidFill>
              <a:latin typeface="Calibri" panose="020F0502020204030204"/>
            </a:endParaRPr>
          </a:p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Background? </a:t>
            </a:r>
            <a:r>
              <a:rPr lang="en-US" sz="1799" dirty="0">
                <a:solidFill>
                  <a:srgbClr val="C00000"/>
                </a:solidFill>
                <a:latin typeface="Calibri" panose="020F0502020204030204"/>
              </a:rPr>
              <a:t>NO</a:t>
            </a:r>
            <a:endParaRPr sz="1799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7" name="Google Shape;922;p50"/>
          <p:cNvSpPr/>
          <p:nvPr/>
        </p:nvSpPr>
        <p:spPr>
          <a:xfrm>
            <a:off x="2331470" y="3585671"/>
            <a:ext cx="875772" cy="130346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4662158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Apply a CNN to many different crops of the image, CNN classifies each crop as object or background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22F5E-0C61-564F-9EC8-51D12F37E27A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099749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Objects: </a:t>
            </a:r>
            <a:r>
              <a:rPr lang="en-US" b="1" dirty="0"/>
              <a:t>Sliding Window</a:t>
            </a:r>
            <a:endParaRPr lang="en-US" dirty="0"/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0910" y="2896904"/>
            <a:ext cx="2656034" cy="199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0;p50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4726417" y="3316242"/>
            <a:ext cx="3341131" cy="120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1;p50"/>
          <p:cNvSpPr txBox="1"/>
          <p:nvPr/>
        </p:nvSpPr>
        <p:spPr>
          <a:xfrm>
            <a:off x="8397010" y="3451744"/>
            <a:ext cx="2158238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Dog? </a:t>
            </a:r>
            <a:r>
              <a:rPr lang="en-US" sz="1799" dirty="0">
                <a:solidFill>
                  <a:srgbClr val="70AD47"/>
                </a:solidFill>
                <a:latin typeface="Calibri" panose="020F0502020204030204"/>
              </a:rPr>
              <a:t>YES</a:t>
            </a:r>
            <a:endParaRPr sz="1799" dirty="0">
              <a:solidFill>
                <a:srgbClr val="70AD47"/>
              </a:solidFill>
              <a:latin typeface="Calibri" panose="020F0502020204030204"/>
            </a:endParaRPr>
          </a:p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Cat? </a:t>
            </a:r>
            <a:r>
              <a:rPr lang="en" sz="1799" dirty="0">
                <a:solidFill>
                  <a:srgbClr val="C00000"/>
                </a:solidFill>
                <a:latin typeface="Calibri" panose="020F0502020204030204"/>
              </a:rPr>
              <a:t>NO</a:t>
            </a:r>
            <a:endParaRPr sz="1799" dirty="0">
              <a:solidFill>
                <a:srgbClr val="C00000"/>
              </a:solidFill>
              <a:latin typeface="Calibri" panose="020F0502020204030204"/>
            </a:endParaRPr>
          </a:p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Background? </a:t>
            </a:r>
            <a:r>
              <a:rPr lang="en-US" sz="1799" dirty="0">
                <a:solidFill>
                  <a:srgbClr val="C00000"/>
                </a:solidFill>
                <a:latin typeface="Calibri" panose="020F0502020204030204"/>
              </a:rPr>
              <a:t>NO</a:t>
            </a:r>
            <a:endParaRPr sz="1799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7" name="Google Shape;922;p50"/>
          <p:cNvSpPr/>
          <p:nvPr/>
        </p:nvSpPr>
        <p:spPr>
          <a:xfrm>
            <a:off x="3004572" y="3822701"/>
            <a:ext cx="665728" cy="9842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4662158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Apply a CNN to many different crops of the image, CNN classifies each crop as object or background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158E9-CED3-2949-B742-7247B0AA9E78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712690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Objects: </a:t>
            </a:r>
            <a:r>
              <a:rPr lang="en-US" b="1" dirty="0"/>
              <a:t>Sliding Window</a:t>
            </a:r>
            <a:endParaRPr lang="en-US" dirty="0"/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0910" y="2896904"/>
            <a:ext cx="2656034" cy="199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0;p50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4726417" y="3316242"/>
            <a:ext cx="3341131" cy="120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1;p50"/>
          <p:cNvSpPr txBox="1"/>
          <p:nvPr/>
        </p:nvSpPr>
        <p:spPr>
          <a:xfrm>
            <a:off x="8397010" y="3451744"/>
            <a:ext cx="2158238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Dog? </a:t>
            </a:r>
            <a:r>
              <a:rPr lang="en-US" sz="1799" dirty="0">
                <a:solidFill>
                  <a:srgbClr val="C00000"/>
                </a:solidFill>
                <a:latin typeface="Calibri" panose="020F0502020204030204"/>
              </a:rPr>
              <a:t>NO</a:t>
            </a:r>
            <a:endParaRPr sz="1799" dirty="0">
              <a:solidFill>
                <a:srgbClr val="C00000"/>
              </a:solidFill>
              <a:latin typeface="Calibri" panose="020F0502020204030204"/>
            </a:endParaRPr>
          </a:p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Cat? </a:t>
            </a:r>
            <a:r>
              <a:rPr lang="en-US" sz="1799" dirty="0">
                <a:solidFill>
                  <a:srgbClr val="70AD47"/>
                </a:solidFill>
                <a:latin typeface="Calibri" panose="020F0502020204030204"/>
              </a:rPr>
              <a:t>YES</a:t>
            </a:r>
            <a:endParaRPr sz="1799" dirty="0">
              <a:solidFill>
                <a:srgbClr val="70AD47"/>
              </a:solidFill>
              <a:latin typeface="Calibri" panose="020F0502020204030204"/>
            </a:endParaRPr>
          </a:p>
          <a:p>
            <a:pPr defTabSz="4572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Background? </a:t>
            </a:r>
            <a:r>
              <a:rPr lang="en-US" sz="1799" dirty="0">
                <a:solidFill>
                  <a:srgbClr val="C00000"/>
                </a:solidFill>
                <a:latin typeface="Calibri" panose="020F0502020204030204"/>
              </a:rPr>
              <a:t>NO</a:t>
            </a:r>
            <a:endParaRPr sz="1799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7" name="Google Shape;922;p50"/>
          <p:cNvSpPr/>
          <p:nvPr/>
        </p:nvSpPr>
        <p:spPr>
          <a:xfrm>
            <a:off x="3423672" y="3702050"/>
            <a:ext cx="627628" cy="9080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4662158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Apply a CNN to many different crops of the image, CNN classifies each crop as object or background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BA589-E5DC-7040-BCD8-C52F63AAC58D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941527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Objects: </a:t>
            </a:r>
            <a:r>
              <a:rPr lang="en-US" b="1" dirty="0"/>
              <a:t>Sliding Window</a:t>
            </a:r>
            <a:endParaRPr lang="en-US" dirty="0"/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0910" y="2896904"/>
            <a:ext cx="2656034" cy="19920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22;p50"/>
          <p:cNvSpPr/>
          <p:nvPr/>
        </p:nvSpPr>
        <p:spPr>
          <a:xfrm>
            <a:off x="3423672" y="3702050"/>
            <a:ext cx="627628" cy="9080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4662158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Apply a CNN to many different crops of the image, CNN classifies each crop as object or background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967;p54"/>
          <p:cNvSpPr txBox="1"/>
          <p:nvPr/>
        </p:nvSpPr>
        <p:spPr>
          <a:xfrm>
            <a:off x="4450715" y="3081777"/>
            <a:ext cx="3290570" cy="218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-US" sz="1650" b="1" dirty="0">
                <a:solidFill>
                  <a:srgbClr val="4472C4"/>
                </a:solidFill>
                <a:latin typeface="Calibri" panose="020F0502020204030204"/>
              </a:rPr>
              <a:t>Question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: How many possible boxes are there in an image of size H x W?</a:t>
            </a:r>
          </a:p>
          <a:p>
            <a:pPr defTabSz="457200"/>
            <a:endParaRPr lang="en-US" sz="1650" b="1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8E9EE-8800-3642-8530-406783DF307E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432995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Objects: </a:t>
            </a:r>
            <a:r>
              <a:rPr lang="en-US" b="1" dirty="0"/>
              <a:t>Sliding Window</a:t>
            </a:r>
            <a:endParaRPr lang="en-US" dirty="0"/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0910" y="2896904"/>
            <a:ext cx="2656034" cy="19920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22;p50"/>
          <p:cNvSpPr/>
          <p:nvPr/>
        </p:nvSpPr>
        <p:spPr>
          <a:xfrm>
            <a:off x="3423672" y="3702050"/>
            <a:ext cx="627628" cy="9080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4662158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Apply a CNN to many different crops of the image, CNN classifies each crop as object or background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967;p54"/>
          <p:cNvSpPr txBox="1"/>
          <p:nvPr/>
        </p:nvSpPr>
        <p:spPr>
          <a:xfrm>
            <a:off x="4450715" y="3081777"/>
            <a:ext cx="3290570" cy="218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-US" sz="1650" b="1" dirty="0">
                <a:solidFill>
                  <a:srgbClr val="4472C4"/>
                </a:solidFill>
                <a:latin typeface="Calibri" panose="020F0502020204030204"/>
              </a:rPr>
              <a:t>Question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: How many possible boxes are there in an image of size H x W?</a:t>
            </a:r>
          </a:p>
          <a:p>
            <a:pPr defTabSz="457200"/>
            <a:endParaRPr lang="en-US" sz="1650" b="1" dirty="0">
              <a:solidFill>
                <a:srgbClr val="4472C4"/>
              </a:solidFill>
              <a:latin typeface="Calibri" panose="020F0502020204030204"/>
            </a:endParaRP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Consider a box of size h x w: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Possible x positions: W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w + 1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Possible y positions: H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h + 1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Possible positions: 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(W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w + 1) * (H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h + 1)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42F2B-16B0-AB4B-8FBA-7BD24E6EC4A6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402957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Objects: </a:t>
            </a:r>
            <a:r>
              <a:rPr lang="en-US" b="1" dirty="0"/>
              <a:t>Sliding Window</a:t>
            </a:r>
            <a:endParaRPr lang="en-US" dirty="0"/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0910" y="2896904"/>
            <a:ext cx="2656034" cy="19920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22;p50"/>
          <p:cNvSpPr/>
          <p:nvPr/>
        </p:nvSpPr>
        <p:spPr>
          <a:xfrm>
            <a:off x="3423672" y="3702050"/>
            <a:ext cx="627628" cy="9080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4662158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Apply a CNN to many different crops of the image, CNN classifies each crop as object or background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967;p54"/>
          <p:cNvSpPr txBox="1"/>
          <p:nvPr/>
        </p:nvSpPr>
        <p:spPr>
          <a:xfrm>
            <a:off x="4450715" y="3081777"/>
            <a:ext cx="3290570" cy="218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-US" sz="1650" b="1" dirty="0">
                <a:solidFill>
                  <a:srgbClr val="4472C4"/>
                </a:solidFill>
                <a:latin typeface="Calibri" panose="020F0502020204030204"/>
              </a:rPr>
              <a:t>Question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: How many possible boxes are there in an image of size H x W?</a:t>
            </a:r>
          </a:p>
          <a:p>
            <a:pPr defTabSz="457200"/>
            <a:endParaRPr lang="en-US" sz="1650" b="1" dirty="0">
              <a:solidFill>
                <a:srgbClr val="4472C4"/>
              </a:solidFill>
              <a:latin typeface="Calibri" panose="020F0502020204030204"/>
            </a:endParaRP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Consider a box of size h x w: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Possible x positions: W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w + 1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Possible y positions: H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h + 1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Possible positions: 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(W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w + 1) * (H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h + 1)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444729" y="3777653"/>
                <a:ext cx="3006079" cy="1703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:r>
                  <a:rPr lang="is-IS" sz="1650" dirty="0">
                    <a:solidFill>
                      <a:prstClr val="black"/>
                    </a:solidFill>
                    <a:latin typeface="Calibri" panose="020F0502020204030204"/>
                  </a:rPr>
                  <a:t>Total possible boxes:</a:t>
                </a: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16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sup>
                            <m:e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+1)(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+1)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mr-IN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729" y="3777653"/>
                <a:ext cx="3006079" cy="1703800"/>
              </a:xfrm>
              <a:prstGeom prst="rect">
                <a:avLst/>
              </a:prstGeom>
              <a:blipFill>
                <a:blip r:embed="rId3"/>
                <a:stretch>
                  <a:fillRect l="-24895" t="-34815" r="-1688" b="-3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A21A457-2B03-DB4E-AD5A-314D59983FFB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4808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Objects: </a:t>
            </a:r>
            <a:r>
              <a:rPr lang="en-US" b="1" dirty="0"/>
              <a:t>Sliding Window</a:t>
            </a:r>
            <a:endParaRPr lang="en-US" dirty="0"/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0910" y="2896904"/>
            <a:ext cx="2656034" cy="19920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22;p50"/>
          <p:cNvSpPr/>
          <p:nvPr/>
        </p:nvSpPr>
        <p:spPr>
          <a:xfrm>
            <a:off x="3423672" y="3702050"/>
            <a:ext cx="627628" cy="9080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4662158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Apply a CNN to many different crops of the image, CNN classifies each crop as object or background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967;p54"/>
          <p:cNvSpPr txBox="1"/>
          <p:nvPr/>
        </p:nvSpPr>
        <p:spPr>
          <a:xfrm>
            <a:off x="4450715" y="3081777"/>
            <a:ext cx="3290570" cy="218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-US" sz="1650" b="1" dirty="0">
                <a:solidFill>
                  <a:srgbClr val="4472C4"/>
                </a:solidFill>
                <a:latin typeface="Calibri" panose="020F0502020204030204"/>
              </a:rPr>
              <a:t>Question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: How many possible boxes are there in an image of size H x W?</a:t>
            </a:r>
          </a:p>
          <a:p>
            <a:pPr defTabSz="457200"/>
            <a:endParaRPr lang="en-US" sz="1650" b="1" dirty="0">
              <a:solidFill>
                <a:srgbClr val="4472C4"/>
              </a:solidFill>
              <a:latin typeface="Calibri" panose="020F0502020204030204"/>
            </a:endParaRP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Consider a box of size h x w: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Possible x positions: W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w + 1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Possible y positions: H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h + 1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Possible positions: </a:t>
            </a:r>
          </a:p>
          <a:p>
            <a:pPr defTabSz="4572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(W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w + 1) * (H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h + 1)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444729" y="3777653"/>
                <a:ext cx="3006079" cy="1703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:r>
                  <a:rPr lang="is-IS" sz="1650" dirty="0">
                    <a:solidFill>
                      <a:prstClr val="black"/>
                    </a:solidFill>
                    <a:latin typeface="Calibri" panose="020F0502020204030204"/>
                  </a:rPr>
                  <a:t>Total possible boxes:</a:t>
                </a: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16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sup>
                            <m:e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+1)(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+1)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mr-IN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729" y="3777653"/>
                <a:ext cx="3006079" cy="1703800"/>
              </a:xfrm>
              <a:prstGeom prst="rect">
                <a:avLst/>
              </a:prstGeom>
              <a:blipFill>
                <a:blip r:embed="rId3"/>
                <a:stretch>
                  <a:fillRect l="-24895" t="-34815" r="-1688" b="-3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495842" y="2000234"/>
            <a:ext cx="1818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800 x 600 image has ~58M boxes! No way we can evaluate them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2B56D-60DE-C847-A7B5-21C158CF488A}"/>
              </a:ext>
            </a:extLst>
          </p:cNvPr>
          <p:cNvSpPr txBox="1"/>
          <p:nvPr/>
        </p:nvSpPr>
        <p:spPr>
          <a:xfrm>
            <a:off x="7747447" y="5735377"/>
            <a:ext cx="331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What if we consider different scales and aspect ratios?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98B9A-6756-B646-886E-31FB789689C5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7040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 dirty="0"/>
              <a:t>Approaches to detection: Object proposals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0" y="3943350"/>
            <a:ext cx="10744200" cy="222885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Generate and evaluate a few hundred region proposals</a:t>
            </a:r>
          </a:p>
          <a:p>
            <a:pPr lvl="1"/>
            <a:r>
              <a:rPr lang="en-US" sz="2400" dirty="0"/>
              <a:t>Proposal mechanism can take advantage of low-level </a:t>
            </a:r>
            <a:r>
              <a:rPr lang="en-US" sz="2400" i="1" dirty="0"/>
              <a:t>perceptual organization </a:t>
            </a:r>
            <a:r>
              <a:rPr lang="en-US" sz="2400" dirty="0"/>
              <a:t>cues</a:t>
            </a:r>
          </a:p>
          <a:p>
            <a:pPr lvl="1"/>
            <a:r>
              <a:rPr lang="en-US" sz="2400" dirty="0"/>
              <a:t>Proposal mechanism can be </a:t>
            </a:r>
            <a:r>
              <a:rPr lang="en-US" sz="2400" i="1" dirty="0"/>
              <a:t>category-specific</a:t>
            </a:r>
            <a:r>
              <a:rPr lang="en-US" sz="2400" dirty="0"/>
              <a:t> or </a:t>
            </a:r>
            <a:r>
              <a:rPr lang="en-US" sz="2400" i="1" dirty="0"/>
              <a:t>category-independent</a:t>
            </a:r>
            <a:r>
              <a:rPr lang="en-US" sz="2400" dirty="0"/>
              <a:t>, hand-crafted or trained</a:t>
            </a:r>
          </a:p>
          <a:p>
            <a:pPr lvl="1"/>
            <a:r>
              <a:rPr lang="en-US" sz="2400" dirty="0"/>
              <a:t>Classifier can be slower but more powerful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 descr="Screen Shot 2016-04-20 at 1.57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2571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962400" y="2590800"/>
            <a:ext cx="685800" cy="129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FE14D-9FC3-9C47-A63E-7CFC8433E2CE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35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82880"/>
            <a:ext cx="8515350" cy="822960"/>
          </a:xfrm>
        </p:spPr>
        <p:txBody>
          <a:bodyPr>
            <a:normAutofit/>
          </a:bodyPr>
          <a:lstStyle/>
          <a:p>
            <a:r>
              <a:rPr lang="en-US" dirty="0"/>
              <a:t>From </a:t>
            </a:r>
            <a:r>
              <a:rPr lang="en-US" dirty="0" err="1"/>
              <a:t>AlexNet</a:t>
            </a:r>
            <a:r>
              <a:rPr lang="en-US" dirty="0"/>
              <a:t>, VGG, to </a:t>
            </a:r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4" name="Google Shape;784;p46"/>
          <p:cNvSpPr/>
          <p:nvPr/>
        </p:nvSpPr>
        <p:spPr>
          <a:xfrm>
            <a:off x="4543066" y="4395130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>
              <a:buClr>
                <a:prstClr val="black"/>
              </a:buClr>
              <a:buSzPts val="1100"/>
            </a:pPr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785;p46"/>
          <p:cNvSpPr/>
          <p:nvPr/>
        </p:nvSpPr>
        <p:spPr>
          <a:xfrm>
            <a:off x="4543066" y="4554264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sz="700">
              <a:solidFill>
                <a:srgbClr val="4A86E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786;p46"/>
          <p:cNvSpPr/>
          <p:nvPr/>
        </p:nvSpPr>
        <p:spPr>
          <a:xfrm>
            <a:off x="4543066" y="4713397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>
              <a:buClr>
                <a:prstClr val="black"/>
              </a:buClr>
              <a:buSzPts val="1100"/>
            </a:pPr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787;p46"/>
          <p:cNvSpPr/>
          <p:nvPr/>
        </p:nvSpPr>
        <p:spPr>
          <a:xfrm>
            <a:off x="4543066" y="4872529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788;p46"/>
          <p:cNvSpPr/>
          <p:nvPr/>
        </p:nvSpPr>
        <p:spPr>
          <a:xfrm>
            <a:off x="4543066" y="5031662"/>
            <a:ext cx="830475" cy="108899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sz="7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Google Shape;789;p46"/>
          <p:cNvSpPr/>
          <p:nvPr/>
        </p:nvSpPr>
        <p:spPr>
          <a:xfrm>
            <a:off x="4543066" y="4235998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790;p46"/>
          <p:cNvSpPr/>
          <p:nvPr/>
        </p:nvSpPr>
        <p:spPr>
          <a:xfrm>
            <a:off x="4543066" y="4076866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sz="700">
              <a:solidFill>
                <a:srgbClr val="4A86E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791;p46"/>
          <p:cNvSpPr/>
          <p:nvPr/>
        </p:nvSpPr>
        <p:spPr>
          <a:xfrm>
            <a:off x="4543066" y="3917733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256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Google Shape;792;p46"/>
          <p:cNvSpPr/>
          <p:nvPr/>
        </p:nvSpPr>
        <p:spPr>
          <a:xfrm>
            <a:off x="4543066" y="3758600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256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793;p46"/>
          <p:cNvSpPr/>
          <p:nvPr/>
        </p:nvSpPr>
        <p:spPr>
          <a:xfrm>
            <a:off x="4543066" y="3599468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sz="700">
              <a:solidFill>
                <a:srgbClr val="4A86E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794;p46"/>
          <p:cNvSpPr/>
          <p:nvPr/>
        </p:nvSpPr>
        <p:spPr>
          <a:xfrm>
            <a:off x="4543066" y="3273570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795;p46"/>
          <p:cNvSpPr/>
          <p:nvPr/>
        </p:nvSpPr>
        <p:spPr>
          <a:xfrm>
            <a:off x="4543066" y="3114437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796;p46"/>
          <p:cNvSpPr/>
          <p:nvPr/>
        </p:nvSpPr>
        <p:spPr>
          <a:xfrm>
            <a:off x="4543066" y="2956558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sz="700">
              <a:solidFill>
                <a:srgbClr val="4A86E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797;p46"/>
          <p:cNvSpPr/>
          <p:nvPr/>
        </p:nvSpPr>
        <p:spPr>
          <a:xfrm>
            <a:off x="4543066" y="2637040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798;p46"/>
          <p:cNvSpPr/>
          <p:nvPr/>
        </p:nvSpPr>
        <p:spPr>
          <a:xfrm>
            <a:off x="4543066" y="2477906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799;p46"/>
          <p:cNvSpPr/>
          <p:nvPr/>
        </p:nvSpPr>
        <p:spPr>
          <a:xfrm>
            <a:off x="4543066" y="2318773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sz="700">
              <a:solidFill>
                <a:srgbClr val="4A86E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800;p46"/>
          <p:cNvSpPr/>
          <p:nvPr/>
        </p:nvSpPr>
        <p:spPr>
          <a:xfrm>
            <a:off x="4543066" y="2000509"/>
            <a:ext cx="830475" cy="108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FC 4096</a:t>
            </a:r>
            <a:endParaRPr sz="700">
              <a:solidFill>
                <a:srgbClr val="38761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801;p46"/>
          <p:cNvSpPr/>
          <p:nvPr/>
        </p:nvSpPr>
        <p:spPr>
          <a:xfrm>
            <a:off x="4543066" y="1841376"/>
            <a:ext cx="830475" cy="108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sz="700">
              <a:solidFill>
                <a:srgbClr val="38761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802;p46"/>
          <p:cNvSpPr/>
          <p:nvPr/>
        </p:nvSpPr>
        <p:spPr>
          <a:xfrm>
            <a:off x="4543066" y="1682242"/>
            <a:ext cx="830475" cy="108899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sz="70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803;p46"/>
          <p:cNvSpPr/>
          <p:nvPr/>
        </p:nvSpPr>
        <p:spPr>
          <a:xfrm>
            <a:off x="4543066" y="2159641"/>
            <a:ext cx="830475" cy="108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FC 4096</a:t>
            </a:r>
            <a:endParaRPr sz="700">
              <a:solidFill>
                <a:srgbClr val="38761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Google Shape;804;p46"/>
          <p:cNvSpPr/>
          <p:nvPr/>
        </p:nvSpPr>
        <p:spPr>
          <a:xfrm>
            <a:off x="4546439" y="2796181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805;p46"/>
          <p:cNvSpPr/>
          <p:nvPr/>
        </p:nvSpPr>
        <p:spPr>
          <a:xfrm>
            <a:off x="4543066" y="3440335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6" name="Google Shape;806;p46"/>
          <p:cNvGrpSpPr/>
          <p:nvPr/>
        </p:nvGrpSpPr>
        <p:grpSpPr>
          <a:xfrm>
            <a:off x="2405294" y="3157228"/>
            <a:ext cx="833874" cy="2019755"/>
            <a:chOff x="3572521" y="2326841"/>
            <a:chExt cx="834091" cy="2020281"/>
          </a:xfrm>
        </p:grpSpPr>
        <p:sp>
          <p:nvSpPr>
            <p:cNvPr id="27" name="Google Shape;807;p46"/>
            <p:cNvSpPr/>
            <p:nvPr/>
          </p:nvSpPr>
          <p:spPr>
            <a:xfrm>
              <a:off x="3575921" y="3601498"/>
              <a:ext cx="830691" cy="108927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384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8" name="Google Shape;808;p46"/>
            <p:cNvSpPr/>
            <p:nvPr/>
          </p:nvSpPr>
          <p:spPr>
            <a:xfrm>
              <a:off x="3575921" y="3760673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9" name="Google Shape;809;p46"/>
            <p:cNvSpPr/>
            <p:nvPr/>
          </p:nvSpPr>
          <p:spPr>
            <a:xfrm>
              <a:off x="3575921" y="3919847"/>
              <a:ext cx="830691" cy="108927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5x5 conv, 256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0" name="Google Shape;810;p46"/>
            <p:cNvSpPr/>
            <p:nvPr/>
          </p:nvSpPr>
          <p:spPr>
            <a:xfrm>
              <a:off x="3575921" y="4079021"/>
              <a:ext cx="830691" cy="108927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11x11 conv, 96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1" name="Google Shape;811;p46"/>
            <p:cNvSpPr/>
            <p:nvPr/>
          </p:nvSpPr>
          <p:spPr>
            <a:xfrm>
              <a:off x="3575921" y="4238195"/>
              <a:ext cx="830691" cy="108927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Input</a:t>
              </a:r>
              <a:endParaRPr sz="7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2" name="Google Shape;812;p46"/>
            <p:cNvSpPr/>
            <p:nvPr/>
          </p:nvSpPr>
          <p:spPr>
            <a:xfrm>
              <a:off x="3572521" y="3441063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3" name="Google Shape;813;p46"/>
            <p:cNvSpPr/>
            <p:nvPr/>
          </p:nvSpPr>
          <p:spPr>
            <a:xfrm>
              <a:off x="3572521" y="3281888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384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4" name="Google Shape;814;p46"/>
            <p:cNvSpPr/>
            <p:nvPr/>
          </p:nvSpPr>
          <p:spPr>
            <a:xfrm>
              <a:off x="3572521" y="312271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5" name="Google Shape;815;p46"/>
            <p:cNvSpPr/>
            <p:nvPr/>
          </p:nvSpPr>
          <p:spPr>
            <a:xfrm>
              <a:off x="3572521" y="2963540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6" name="Google Shape;816;p46"/>
            <p:cNvSpPr/>
            <p:nvPr/>
          </p:nvSpPr>
          <p:spPr>
            <a:xfrm>
              <a:off x="3572521" y="2804364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7" name="Google Shape;817;p46"/>
            <p:cNvSpPr/>
            <p:nvPr/>
          </p:nvSpPr>
          <p:spPr>
            <a:xfrm>
              <a:off x="3572521" y="2645190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8" name="Google Shape;818;p46"/>
            <p:cNvSpPr/>
            <p:nvPr/>
          </p:nvSpPr>
          <p:spPr>
            <a:xfrm>
              <a:off x="3572521" y="2326841"/>
              <a:ext cx="830700" cy="108900"/>
            </a:xfrm>
            <a:prstGeom prst="rect">
              <a:avLst/>
            </a:prstGeom>
            <a:solidFill>
              <a:srgbClr val="F4CCCC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Softmax</a:t>
              </a:r>
              <a:endParaRPr sz="70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9" name="Google Shape;819;p46"/>
            <p:cNvSpPr/>
            <p:nvPr/>
          </p:nvSpPr>
          <p:spPr>
            <a:xfrm>
              <a:off x="3572521" y="2486015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1000</a:t>
              </a:r>
              <a:endParaRPr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0" name="Google Shape;820;p46"/>
          <p:cNvGrpSpPr/>
          <p:nvPr/>
        </p:nvGrpSpPr>
        <p:grpSpPr>
          <a:xfrm>
            <a:off x="5571871" y="1371597"/>
            <a:ext cx="838070" cy="3768962"/>
            <a:chOff x="6254796" y="577178"/>
            <a:chExt cx="838288" cy="3769943"/>
          </a:xfrm>
        </p:grpSpPr>
        <p:sp>
          <p:nvSpPr>
            <p:cNvPr id="41" name="Google Shape;821;p46"/>
            <p:cNvSpPr/>
            <p:nvPr/>
          </p:nvSpPr>
          <p:spPr>
            <a:xfrm>
              <a:off x="6258221" y="3760673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2" name="Google Shape;822;p46"/>
            <p:cNvSpPr/>
            <p:nvPr/>
          </p:nvSpPr>
          <p:spPr>
            <a:xfrm>
              <a:off x="6258221" y="4238195"/>
              <a:ext cx="830691" cy="108927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Input</a:t>
              </a:r>
              <a:endParaRPr sz="7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3" name="Google Shape;823;p46"/>
            <p:cNvSpPr/>
            <p:nvPr/>
          </p:nvSpPr>
          <p:spPr>
            <a:xfrm>
              <a:off x="6258221" y="3283150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4" name="Google Shape;824;p46"/>
            <p:cNvSpPr/>
            <p:nvPr/>
          </p:nvSpPr>
          <p:spPr>
            <a:xfrm>
              <a:off x="6258221" y="2805628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5" name="Google Shape;825;p46"/>
            <p:cNvSpPr/>
            <p:nvPr/>
          </p:nvSpPr>
          <p:spPr>
            <a:xfrm>
              <a:off x="6256509" y="2006563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6" name="Google Shape;826;p46"/>
            <p:cNvSpPr/>
            <p:nvPr/>
          </p:nvSpPr>
          <p:spPr>
            <a:xfrm>
              <a:off x="6259046" y="1213875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7" name="Google Shape;827;p46"/>
            <p:cNvSpPr/>
            <p:nvPr/>
          </p:nvSpPr>
          <p:spPr>
            <a:xfrm>
              <a:off x="6259046" y="577178"/>
              <a:ext cx="830700" cy="108900"/>
            </a:xfrm>
            <a:prstGeom prst="rect">
              <a:avLst/>
            </a:prstGeom>
            <a:solidFill>
              <a:srgbClr val="F4CCCC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Softmax</a:t>
              </a:r>
              <a:endParaRPr sz="70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8" name="Google Shape;828;p46"/>
            <p:cNvSpPr/>
            <p:nvPr/>
          </p:nvSpPr>
          <p:spPr>
            <a:xfrm>
              <a:off x="6260696" y="137182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9" name="Google Shape;829;p46"/>
            <p:cNvSpPr/>
            <p:nvPr/>
          </p:nvSpPr>
          <p:spPr>
            <a:xfrm>
              <a:off x="6258209" y="2163196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0" name="Google Shape;830;p46"/>
            <p:cNvSpPr/>
            <p:nvPr/>
          </p:nvSpPr>
          <p:spPr>
            <a:xfrm>
              <a:off x="6256496" y="3123988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" name="Google Shape;831;p46"/>
            <p:cNvSpPr/>
            <p:nvPr/>
          </p:nvSpPr>
          <p:spPr>
            <a:xfrm>
              <a:off x="6256496" y="296481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2" name="Google Shape;832;p46"/>
            <p:cNvSpPr/>
            <p:nvPr/>
          </p:nvSpPr>
          <p:spPr>
            <a:xfrm>
              <a:off x="6256496" y="3601511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128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" name="Google Shape;833;p46"/>
            <p:cNvSpPr/>
            <p:nvPr/>
          </p:nvSpPr>
          <p:spPr>
            <a:xfrm>
              <a:off x="6256496" y="3442337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128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" name="Google Shape;834;p46"/>
            <p:cNvSpPr/>
            <p:nvPr/>
          </p:nvSpPr>
          <p:spPr>
            <a:xfrm>
              <a:off x="6256496" y="3919859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64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" name="Google Shape;835;p46"/>
            <p:cNvSpPr/>
            <p:nvPr/>
          </p:nvSpPr>
          <p:spPr>
            <a:xfrm>
              <a:off x="6256496" y="407903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64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6" name="Google Shape;836;p46"/>
            <p:cNvSpPr/>
            <p:nvPr/>
          </p:nvSpPr>
          <p:spPr>
            <a:xfrm>
              <a:off x="6259009" y="1689199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" name="Google Shape;837;p46"/>
            <p:cNvSpPr/>
            <p:nvPr/>
          </p:nvSpPr>
          <p:spPr>
            <a:xfrm>
              <a:off x="6259009" y="153002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8" name="Google Shape;838;p46"/>
            <p:cNvSpPr/>
            <p:nvPr/>
          </p:nvSpPr>
          <p:spPr>
            <a:xfrm>
              <a:off x="6262384" y="1848382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9" name="Google Shape;839;p46"/>
            <p:cNvSpPr/>
            <p:nvPr/>
          </p:nvSpPr>
          <p:spPr>
            <a:xfrm>
              <a:off x="6254809" y="2484411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0" name="Google Shape;840;p46"/>
            <p:cNvSpPr/>
            <p:nvPr/>
          </p:nvSpPr>
          <p:spPr>
            <a:xfrm>
              <a:off x="6254809" y="2325237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1" name="Google Shape;841;p46"/>
            <p:cNvSpPr/>
            <p:nvPr/>
          </p:nvSpPr>
          <p:spPr>
            <a:xfrm>
              <a:off x="6258184" y="2643595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2" name="Google Shape;842;p46"/>
            <p:cNvSpPr/>
            <p:nvPr/>
          </p:nvSpPr>
          <p:spPr>
            <a:xfrm>
              <a:off x="6254796" y="895527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3" name="Google Shape;843;p46"/>
            <p:cNvSpPr/>
            <p:nvPr/>
          </p:nvSpPr>
          <p:spPr>
            <a:xfrm>
              <a:off x="6254796" y="736353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1000</a:t>
              </a:r>
              <a:endParaRPr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4" name="Google Shape;844;p46"/>
            <p:cNvSpPr/>
            <p:nvPr/>
          </p:nvSpPr>
          <p:spPr>
            <a:xfrm>
              <a:off x="6254796" y="1054701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65" name="Google Shape;848;p46"/>
          <p:cNvSpPr txBox="1"/>
          <p:nvPr/>
        </p:nvSpPr>
        <p:spPr>
          <a:xfrm>
            <a:off x="2314736" y="5142528"/>
            <a:ext cx="1011600" cy="4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AlexNet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849;p46"/>
          <p:cNvSpPr txBox="1"/>
          <p:nvPr/>
        </p:nvSpPr>
        <p:spPr>
          <a:xfrm>
            <a:off x="4578409" y="5144761"/>
            <a:ext cx="874572" cy="4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VGG16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Google Shape;850;p46"/>
          <p:cNvSpPr txBox="1"/>
          <p:nvPr/>
        </p:nvSpPr>
        <p:spPr>
          <a:xfrm>
            <a:off x="5644931" y="5144761"/>
            <a:ext cx="874572" cy="4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VGG19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97958" y="6207451"/>
            <a:ext cx="6199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Simonyan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Zissermann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, “Very Deep Convolutional Networks for Large-Scale Image Recognition”, ICLR 2015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0F86A2-A4B2-2F4F-ACA3-946785D574A8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  <p:sp>
        <p:nvSpPr>
          <p:cNvPr id="74" name="Google Shape;2390;p93">
            <a:extLst>
              <a:ext uri="{FF2B5EF4-FFF2-40B4-BE49-F238E27FC236}">
                <a16:creationId xmlns:a16="http://schemas.microsoft.com/office/drawing/2014/main" id="{CB6F7BCC-8593-8D4A-95C0-FD16431A35DA}"/>
              </a:ext>
            </a:extLst>
          </p:cNvPr>
          <p:cNvSpPr/>
          <p:nvPr/>
        </p:nvSpPr>
        <p:spPr>
          <a:xfrm>
            <a:off x="10032432" y="5295437"/>
            <a:ext cx="870074" cy="9267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sz="7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2391;p93">
            <a:extLst>
              <a:ext uri="{FF2B5EF4-FFF2-40B4-BE49-F238E27FC236}">
                <a16:creationId xmlns:a16="http://schemas.microsoft.com/office/drawing/2014/main" id="{CF6EE7BF-1E94-3C46-AC55-40EADE377B53}"/>
              </a:ext>
            </a:extLst>
          </p:cNvPr>
          <p:cNvSpPr/>
          <p:nvPr/>
        </p:nvSpPr>
        <p:spPr>
          <a:xfrm>
            <a:off x="10035574" y="1096506"/>
            <a:ext cx="870074" cy="92676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sz="70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2392;p93">
            <a:extLst>
              <a:ext uri="{FF2B5EF4-FFF2-40B4-BE49-F238E27FC236}">
                <a16:creationId xmlns:a16="http://schemas.microsoft.com/office/drawing/2014/main" id="{13F6D6DC-B550-7943-B187-881AF14C958C}"/>
              </a:ext>
            </a:extLst>
          </p:cNvPr>
          <p:cNvSpPr/>
          <p:nvPr/>
        </p:nvSpPr>
        <p:spPr>
          <a:xfrm>
            <a:off x="10032418" y="467587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741B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sz="700">
              <a:solidFill>
                <a:srgbClr val="741B4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" name="Google Shape;2393;p93">
            <a:extLst>
              <a:ext uri="{FF2B5EF4-FFF2-40B4-BE49-F238E27FC236}">
                <a16:creationId xmlns:a16="http://schemas.microsoft.com/office/drawing/2014/main" id="{36D121A7-B538-ED46-8886-3E03690E816B}"/>
              </a:ext>
            </a:extLst>
          </p:cNvPr>
          <p:cNvSpPr/>
          <p:nvPr/>
        </p:nvSpPr>
        <p:spPr>
          <a:xfrm>
            <a:off x="10030624" y="5160185"/>
            <a:ext cx="870074" cy="92676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7x7 conv, 64, / 2</a:t>
            </a:r>
            <a:endParaRPr sz="700">
              <a:solidFill>
                <a:srgbClr val="FF99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" name="Google Shape;2394;p93">
            <a:extLst>
              <a:ext uri="{FF2B5EF4-FFF2-40B4-BE49-F238E27FC236}">
                <a16:creationId xmlns:a16="http://schemas.microsoft.com/office/drawing/2014/main" id="{BA02EED3-7C03-4645-A750-030D37D6EA7F}"/>
              </a:ext>
            </a:extLst>
          </p:cNvPr>
          <p:cNvSpPr/>
          <p:nvPr/>
        </p:nvSpPr>
        <p:spPr>
          <a:xfrm>
            <a:off x="10031122" y="1231768"/>
            <a:ext cx="870074" cy="92676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sz="700">
              <a:solidFill>
                <a:srgbClr val="38761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" name="Google Shape;2395;p93">
            <a:extLst>
              <a:ext uri="{FF2B5EF4-FFF2-40B4-BE49-F238E27FC236}">
                <a16:creationId xmlns:a16="http://schemas.microsoft.com/office/drawing/2014/main" id="{F25ADDEF-A3A0-9F48-8BFD-CD3D767D0DAD}"/>
              </a:ext>
            </a:extLst>
          </p:cNvPr>
          <p:cNvSpPr/>
          <p:nvPr/>
        </p:nvSpPr>
        <p:spPr>
          <a:xfrm>
            <a:off x="10032418" y="5025316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sz="700">
              <a:solidFill>
                <a:srgbClr val="4A86E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2396;p93">
            <a:extLst>
              <a:ext uri="{FF2B5EF4-FFF2-40B4-BE49-F238E27FC236}">
                <a16:creationId xmlns:a16="http://schemas.microsoft.com/office/drawing/2014/main" id="{D18B7678-F831-974F-9EB1-A43C92F38C00}"/>
              </a:ext>
            </a:extLst>
          </p:cNvPr>
          <p:cNvSpPr/>
          <p:nvPr/>
        </p:nvSpPr>
        <p:spPr>
          <a:xfrm>
            <a:off x="10032418" y="480649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741B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sz="700">
              <a:solidFill>
                <a:srgbClr val="741B4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1" name="Google Shape;2397;p93">
            <a:extLst>
              <a:ext uri="{FF2B5EF4-FFF2-40B4-BE49-F238E27FC236}">
                <a16:creationId xmlns:a16="http://schemas.microsoft.com/office/drawing/2014/main" id="{BF0E32C6-9352-9347-9E90-03B472019B1B}"/>
              </a:ext>
            </a:extLst>
          </p:cNvPr>
          <p:cNvCxnSpPr/>
          <p:nvPr/>
        </p:nvCxnSpPr>
        <p:spPr>
          <a:xfrm rot="10800000">
            <a:off x="10467455" y="476840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2398;p93">
            <a:extLst>
              <a:ext uri="{FF2B5EF4-FFF2-40B4-BE49-F238E27FC236}">
                <a16:creationId xmlns:a16="http://schemas.microsoft.com/office/drawing/2014/main" id="{124273B6-25B5-EF4D-94A3-01FF5DE76B5B}"/>
              </a:ext>
            </a:extLst>
          </p:cNvPr>
          <p:cNvSpPr/>
          <p:nvPr/>
        </p:nvSpPr>
        <p:spPr>
          <a:xfrm>
            <a:off x="10447227" y="4941017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3" name="Google Shape;2399;p93">
            <a:extLst>
              <a:ext uri="{FF2B5EF4-FFF2-40B4-BE49-F238E27FC236}">
                <a16:creationId xmlns:a16="http://schemas.microsoft.com/office/drawing/2014/main" id="{F83F5D9D-C24B-0443-92DC-777814A00EF0}"/>
              </a:ext>
            </a:extLst>
          </p:cNvPr>
          <p:cNvCxnSpPr/>
          <p:nvPr/>
        </p:nvCxnSpPr>
        <p:spPr>
          <a:xfrm rot="10800000">
            <a:off x="10467455" y="4983329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2400;p93">
            <a:extLst>
              <a:ext uri="{FF2B5EF4-FFF2-40B4-BE49-F238E27FC236}">
                <a16:creationId xmlns:a16="http://schemas.microsoft.com/office/drawing/2014/main" id="{0F92CC00-10BF-7E4A-B791-6D41F7630CA7}"/>
              </a:ext>
            </a:extLst>
          </p:cNvPr>
          <p:cNvCxnSpPr/>
          <p:nvPr/>
        </p:nvCxnSpPr>
        <p:spPr>
          <a:xfrm rot="10800000">
            <a:off x="10467472" y="4899028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2401;p93">
            <a:extLst>
              <a:ext uri="{FF2B5EF4-FFF2-40B4-BE49-F238E27FC236}">
                <a16:creationId xmlns:a16="http://schemas.microsoft.com/office/drawing/2014/main" id="{CE771EE1-E3AD-4B4D-A747-B964A8ECC30A}"/>
              </a:ext>
            </a:extLst>
          </p:cNvPr>
          <p:cNvSpPr/>
          <p:nvPr/>
        </p:nvSpPr>
        <p:spPr>
          <a:xfrm>
            <a:off x="10447216" y="4597876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6" name="Google Shape;2402;p93">
            <a:extLst>
              <a:ext uri="{FF2B5EF4-FFF2-40B4-BE49-F238E27FC236}">
                <a16:creationId xmlns:a16="http://schemas.microsoft.com/office/drawing/2014/main" id="{67768218-4C6E-B349-AF6A-2555B246DED2}"/>
              </a:ext>
            </a:extLst>
          </p:cNvPr>
          <p:cNvCxnSpPr/>
          <p:nvPr/>
        </p:nvCxnSpPr>
        <p:spPr>
          <a:xfrm rot="10800000">
            <a:off x="10467455" y="4640188"/>
            <a:ext cx="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2403;p93">
            <a:extLst>
              <a:ext uri="{FF2B5EF4-FFF2-40B4-BE49-F238E27FC236}">
                <a16:creationId xmlns:a16="http://schemas.microsoft.com/office/drawing/2014/main" id="{CC9A4C9E-9CA6-AB45-81F5-92A05575CAF8}"/>
              </a:ext>
            </a:extLst>
          </p:cNvPr>
          <p:cNvCxnSpPr/>
          <p:nvPr/>
        </p:nvCxnSpPr>
        <p:spPr>
          <a:xfrm>
            <a:off x="10487705" y="4619021"/>
            <a:ext cx="600" cy="343111"/>
          </a:xfrm>
          <a:prstGeom prst="curvedConnector3">
            <a:avLst>
              <a:gd name="adj1" fmla="val 13288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2404;p93">
            <a:extLst>
              <a:ext uri="{FF2B5EF4-FFF2-40B4-BE49-F238E27FC236}">
                <a16:creationId xmlns:a16="http://schemas.microsoft.com/office/drawing/2014/main" id="{AE2EC77B-6AC5-D341-9465-E40B76EE106F}"/>
              </a:ext>
            </a:extLst>
          </p:cNvPr>
          <p:cNvSpPr/>
          <p:nvPr/>
        </p:nvSpPr>
        <p:spPr>
          <a:xfrm>
            <a:off x="10030611" y="433598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741B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sz="700">
              <a:solidFill>
                <a:srgbClr val="741B4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" name="Google Shape;2405;p93">
            <a:extLst>
              <a:ext uri="{FF2B5EF4-FFF2-40B4-BE49-F238E27FC236}">
                <a16:creationId xmlns:a16="http://schemas.microsoft.com/office/drawing/2014/main" id="{AC4EABF1-8D4E-AD4F-897A-9157B6830436}"/>
              </a:ext>
            </a:extLst>
          </p:cNvPr>
          <p:cNvSpPr/>
          <p:nvPr/>
        </p:nvSpPr>
        <p:spPr>
          <a:xfrm>
            <a:off x="10030611" y="446660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741B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sz="700">
              <a:solidFill>
                <a:srgbClr val="741B4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0" name="Google Shape;2406;p93">
            <a:extLst>
              <a:ext uri="{FF2B5EF4-FFF2-40B4-BE49-F238E27FC236}">
                <a16:creationId xmlns:a16="http://schemas.microsoft.com/office/drawing/2014/main" id="{E7340DE9-0A73-BC4D-90C3-7CC1657A3BFD}"/>
              </a:ext>
            </a:extLst>
          </p:cNvPr>
          <p:cNvCxnSpPr/>
          <p:nvPr/>
        </p:nvCxnSpPr>
        <p:spPr>
          <a:xfrm rot="10800000">
            <a:off x="10465648" y="442851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2407;p93">
            <a:extLst>
              <a:ext uri="{FF2B5EF4-FFF2-40B4-BE49-F238E27FC236}">
                <a16:creationId xmlns:a16="http://schemas.microsoft.com/office/drawing/2014/main" id="{2B0AB2FC-8384-A647-B1BC-ADFF05D6A986}"/>
              </a:ext>
            </a:extLst>
          </p:cNvPr>
          <p:cNvCxnSpPr/>
          <p:nvPr/>
        </p:nvCxnSpPr>
        <p:spPr>
          <a:xfrm rot="10800000">
            <a:off x="10465663" y="4559185"/>
            <a:ext cx="17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2408;p93">
            <a:extLst>
              <a:ext uri="{FF2B5EF4-FFF2-40B4-BE49-F238E27FC236}">
                <a16:creationId xmlns:a16="http://schemas.microsoft.com/office/drawing/2014/main" id="{DDD104EF-58E0-5044-908E-CCCB73FCEAA5}"/>
              </a:ext>
            </a:extLst>
          </p:cNvPr>
          <p:cNvSpPr/>
          <p:nvPr/>
        </p:nvSpPr>
        <p:spPr>
          <a:xfrm>
            <a:off x="10445811" y="425307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93" name="Google Shape;2409;p93">
            <a:extLst>
              <a:ext uri="{FF2B5EF4-FFF2-40B4-BE49-F238E27FC236}">
                <a16:creationId xmlns:a16="http://schemas.microsoft.com/office/drawing/2014/main" id="{8826E831-896E-B344-B1C8-CF00AAAD7006}"/>
              </a:ext>
            </a:extLst>
          </p:cNvPr>
          <p:cNvCxnSpPr/>
          <p:nvPr/>
        </p:nvCxnSpPr>
        <p:spPr>
          <a:xfrm rot="10800000" flipH="1">
            <a:off x="10465648" y="4295499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2410;p93">
            <a:extLst>
              <a:ext uri="{FF2B5EF4-FFF2-40B4-BE49-F238E27FC236}">
                <a16:creationId xmlns:a16="http://schemas.microsoft.com/office/drawing/2014/main" id="{ADF81379-4152-324C-9D17-90401FFBCF5A}"/>
              </a:ext>
            </a:extLst>
          </p:cNvPr>
          <p:cNvCxnSpPr/>
          <p:nvPr/>
        </p:nvCxnSpPr>
        <p:spPr>
          <a:xfrm>
            <a:off x="10466056" y="425307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2411;p93">
            <a:extLst>
              <a:ext uri="{FF2B5EF4-FFF2-40B4-BE49-F238E27FC236}">
                <a16:creationId xmlns:a16="http://schemas.microsoft.com/office/drawing/2014/main" id="{CD499DA4-B583-0642-9250-7F2999709E43}"/>
              </a:ext>
            </a:extLst>
          </p:cNvPr>
          <p:cNvCxnSpPr/>
          <p:nvPr/>
        </p:nvCxnSpPr>
        <p:spPr>
          <a:xfrm rot="10800000">
            <a:off x="10486208" y="4274110"/>
            <a:ext cx="1499" cy="344910"/>
          </a:xfrm>
          <a:prstGeom prst="curvedConnector3">
            <a:avLst>
              <a:gd name="adj1" fmla="val -531523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2412;p93">
            <a:extLst>
              <a:ext uri="{FF2B5EF4-FFF2-40B4-BE49-F238E27FC236}">
                <a16:creationId xmlns:a16="http://schemas.microsoft.com/office/drawing/2014/main" id="{60560D2E-E4B9-9446-BFA0-378302B9361B}"/>
              </a:ext>
            </a:extLst>
          </p:cNvPr>
          <p:cNvSpPr/>
          <p:nvPr/>
        </p:nvSpPr>
        <p:spPr>
          <a:xfrm>
            <a:off x="10030611" y="3991127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741B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sz="700">
              <a:solidFill>
                <a:srgbClr val="741B4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" name="Google Shape;2413;p93">
            <a:extLst>
              <a:ext uri="{FF2B5EF4-FFF2-40B4-BE49-F238E27FC236}">
                <a16:creationId xmlns:a16="http://schemas.microsoft.com/office/drawing/2014/main" id="{AB34CE59-E113-2646-B6CD-A55FFA7177EA}"/>
              </a:ext>
            </a:extLst>
          </p:cNvPr>
          <p:cNvSpPr/>
          <p:nvPr/>
        </p:nvSpPr>
        <p:spPr>
          <a:xfrm>
            <a:off x="10030611" y="412174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741B4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sz="700">
              <a:solidFill>
                <a:srgbClr val="741B4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8" name="Google Shape;2414;p93">
            <a:extLst>
              <a:ext uri="{FF2B5EF4-FFF2-40B4-BE49-F238E27FC236}">
                <a16:creationId xmlns:a16="http://schemas.microsoft.com/office/drawing/2014/main" id="{DC0B0CB3-C2B6-4C47-A1ED-00AAB9F75E49}"/>
              </a:ext>
            </a:extLst>
          </p:cNvPr>
          <p:cNvCxnSpPr/>
          <p:nvPr/>
        </p:nvCxnSpPr>
        <p:spPr>
          <a:xfrm rot="10800000">
            <a:off x="10465648" y="4083658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415;p93">
            <a:extLst>
              <a:ext uri="{FF2B5EF4-FFF2-40B4-BE49-F238E27FC236}">
                <a16:creationId xmlns:a16="http://schemas.microsoft.com/office/drawing/2014/main" id="{A472472E-00EA-A04B-B6DE-189213AF0FCE}"/>
              </a:ext>
            </a:extLst>
          </p:cNvPr>
          <p:cNvCxnSpPr/>
          <p:nvPr/>
        </p:nvCxnSpPr>
        <p:spPr>
          <a:xfrm rot="10800000">
            <a:off x="10465756" y="4214388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2416;p93">
            <a:extLst>
              <a:ext uri="{FF2B5EF4-FFF2-40B4-BE49-F238E27FC236}">
                <a16:creationId xmlns:a16="http://schemas.microsoft.com/office/drawing/2014/main" id="{B1D92114-8DA6-5C4B-970D-E17E88F37513}"/>
              </a:ext>
            </a:extLst>
          </p:cNvPr>
          <p:cNvSpPr/>
          <p:nvPr/>
        </p:nvSpPr>
        <p:spPr>
          <a:xfrm>
            <a:off x="10445811" y="391299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1" name="Google Shape;2417;p93">
            <a:extLst>
              <a:ext uri="{FF2B5EF4-FFF2-40B4-BE49-F238E27FC236}">
                <a16:creationId xmlns:a16="http://schemas.microsoft.com/office/drawing/2014/main" id="{A4636CF9-4CF2-454A-A0EA-B78AE7D1136A}"/>
              </a:ext>
            </a:extLst>
          </p:cNvPr>
          <p:cNvCxnSpPr/>
          <p:nvPr/>
        </p:nvCxnSpPr>
        <p:spPr>
          <a:xfrm rot="10800000" flipH="1">
            <a:off x="10465648" y="3955137"/>
            <a:ext cx="3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2418;p93">
            <a:extLst>
              <a:ext uri="{FF2B5EF4-FFF2-40B4-BE49-F238E27FC236}">
                <a16:creationId xmlns:a16="http://schemas.microsoft.com/office/drawing/2014/main" id="{CFF62EF8-C247-4648-854C-6740A5D4835F}"/>
              </a:ext>
            </a:extLst>
          </p:cNvPr>
          <p:cNvCxnSpPr/>
          <p:nvPr/>
        </p:nvCxnSpPr>
        <p:spPr>
          <a:xfrm rot="10800000" flipH="1">
            <a:off x="10486301" y="3934110"/>
            <a:ext cx="600" cy="340112"/>
          </a:xfrm>
          <a:prstGeom prst="curvedConnector3">
            <a:avLst>
              <a:gd name="adj1" fmla="val 130260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2419;p93">
            <a:extLst>
              <a:ext uri="{FF2B5EF4-FFF2-40B4-BE49-F238E27FC236}">
                <a16:creationId xmlns:a16="http://schemas.microsoft.com/office/drawing/2014/main" id="{6AF0D2F3-99EE-7646-B1DC-95529E740F89}"/>
              </a:ext>
            </a:extLst>
          </p:cNvPr>
          <p:cNvSpPr/>
          <p:nvPr/>
        </p:nvSpPr>
        <p:spPr>
          <a:xfrm>
            <a:off x="10031515" y="3647605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5B9B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sz="700">
              <a:solidFill>
                <a:srgbClr val="5B9BD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" name="Google Shape;2420;p93">
            <a:extLst>
              <a:ext uri="{FF2B5EF4-FFF2-40B4-BE49-F238E27FC236}">
                <a16:creationId xmlns:a16="http://schemas.microsoft.com/office/drawing/2014/main" id="{D4C74232-587B-664C-9B5C-0443C44AFD75}"/>
              </a:ext>
            </a:extLst>
          </p:cNvPr>
          <p:cNvSpPr/>
          <p:nvPr/>
        </p:nvSpPr>
        <p:spPr>
          <a:xfrm>
            <a:off x="10031515" y="377822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600">
                <a:solidFill>
                  <a:srgbClr val="5B9B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128, / 2</a:t>
            </a:r>
            <a:endParaRPr sz="600">
              <a:solidFill>
                <a:srgbClr val="5B9BD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5" name="Google Shape;2421;p93">
            <a:extLst>
              <a:ext uri="{FF2B5EF4-FFF2-40B4-BE49-F238E27FC236}">
                <a16:creationId xmlns:a16="http://schemas.microsoft.com/office/drawing/2014/main" id="{126A38C7-97ED-494F-A8F1-0C928F074BC2}"/>
              </a:ext>
            </a:extLst>
          </p:cNvPr>
          <p:cNvCxnSpPr/>
          <p:nvPr/>
        </p:nvCxnSpPr>
        <p:spPr>
          <a:xfrm rot="10800000">
            <a:off x="10466552" y="374013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22;p93">
            <a:extLst>
              <a:ext uri="{FF2B5EF4-FFF2-40B4-BE49-F238E27FC236}">
                <a16:creationId xmlns:a16="http://schemas.microsoft.com/office/drawing/2014/main" id="{1109931A-E826-6E4D-89BF-39A68D81783C}"/>
              </a:ext>
            </a:extLst>
          </p:cNvPr>
          <p:cNvCxnSpPr/>
          <p:nvPr/>
        </p:nvCxnSpPr>
        <p:spPr>
          <a:xfrm rot="10800000" flipH="1">
            <a:off x="10466056" y="3871008"/>
            <a:ext cx="60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2423;p93">
            <a:extLst>
              <a:ext uri="{FF2B5EF4-FFF2-40B4-BE49-F238E27FC236}">
                <a16:creationId xmlns:a16="http://schemas.microsoft.com/office/drawing/2014/main" id="{8E632317-E343-BA4C-8934-FF7E81382154}"/>
              </a:ext>
            </a:extLst>
          </p:cNvPr>
          <p:cNvSpPr/>
          <p:nvPr/>
        </p:nvSpPr>
        <p:spPr>
          <a:xfrm>
            <a:off x="10446514" y="356960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8" name="Google Shape;2424;p93">
            <a:extLst>
              <a:ext uri="{FF2B5EF4-FFF2-40B4-BE49-F238E27FC236}">
                <a16:creationId xmlns:a16="http://schemas.microsoft.com/office/drawing/2014/main" id="{A8999457-0773-C543-AFA0-6E1827E7763E}"/>
              </a:ext>
            </a:extLst>
          </p:cNvPr>
          <p:cNvCxnSpPr/>
          <p:nvPr/>
        </p:nvCxnSpPr>
        <p:spPr>
          <a:xfrm rot="10800000" flipH="1">
            <a:off x="10466552" y="3611915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2425;p93">
            <a:extLst>
              <a:ext uri="{FF2B5EF4-FFF2-40B4-BE49-F238E27FC236}">
                <a16:creationId xmlns:a16="http://schemas.microsoft.com/office/drawing/2014/main" id="{EA10C5B7-5188-B44F-883B-42F44C17A360}"/>
              </a:ext>
            </a:extLst>
          </p:cNvPr>
          <p:cNvCxnSpPr/>
          <p:nvPr/>
        </p:nvCxnSpPr>
        <p:spPr>
          <a:xfrm flipH="1">
            <a:off x="10486403" y="3590746"/>
            <a:ext cx="600" cy="343411"/>
          </a:xfrm>
          <a:prstGeom prst="curvedConnector3">
            <a:avLst>
              <a:gd name="adj1" fmla="val -1329980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2426;p93">
            <a:extLst>
              <a:ext uri="{FF2B5EF4-FFF2-40B4-BE49-F238E27FC236}">
                <a16:creationId xmlns:a16="http://schemas.microsoft.com/office/drawing/2014/main" id="{22572A3A-210B-344E-9F3B-2F83495CFDFB}"/>
              </a:ext>
            </a:extLst>
          </p:cNvPr>
          <p:cNvSpPr/>
          <p:nvPr/>
        </p:nvSpPr>
        <p:spPr>
          <a:xfrm>
            <a:off x="10029709" y="3307715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5B9B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sz="700">
              <a:solidFill>
                <a:srgbClr val="5B9BD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2427;p93">
            <a:extLst>
              <a:ext uri="{FF2B5EF4-FFF2-40B4-BE49-F238E27FC236}">
                <a16:creationId xmlns:a16="http://schemas.microsoft.com/office/drawing/2014/main" id="{8ACB9D18-9EEC-0B49-8F4A-A7F6F1256EA2}"/>
              </a:ext>
            </a:extLst>
          </p:cNvPr>
          <p:cNvSpPr/>
          <p:nvPr/>
        </p:nvSpPr>
        <p:spPr>
          <a:xfrm>
            <a:off x="10029709" y="3438337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5B9B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sz="700">
              <a:solidFill>
                <a:srgbClr val="5B9BD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2" name="Google Shape;2428;p93">
            <a:extLst>
              <a:ext uri="{FF2B5EF4-FFF2-40B4-BE49-F238E27FC236}">
                <a16:creationId xmlns:a16="http://schemas.microsoft.com/office/drawing/2014/main" id="{71C5A236-9AFB-3643-9B26-9A7B72FED642}"/>
              </a:ext>
            </a:extLst>
          </p:cNvPr>
          <p:cNvCxnSpPr/>
          <p:nvPr/>
        </p:nvCxnSpPr>
        <p:spPr>
          <a:xfrm rot="10800000">
            <a:off x="10464746" y="3400248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2429;p93">
            <a:extLst>
              <a:ext uri="{FF2B5EF4-FFF2-40B4-BE49-F238E27FC236}">
                <a16:creationId xmlns:a16="http://schemas.microsoft.com/office/drawing/2014/main" id="{29DA662A-BB8C-7F49-9AEE-A29A58340EEB}"/>
              </a:ext>
            </a:extLst>
          </p:cNvPr>
          <p:cNvCxnSpPr/>
          <p:nvPr/>
        </p:nvCxnSpPr>
        <p:spPr>
          <a:xfrm rot="10800000">
            <a:off x="10464661" y="3530911"/>
            <a:ext cx="20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2430;p93">
            <a:extLst>
              <a:ext uri="{FF2B5EF4-FFF2-40B4-BE49-F238E27FC236}">
                <a16:creationId xmlns:a16="http://schemas.microsoft.com/office/drawing/2014/main" id="{9BACA7BB-FD36-F346-A1A0-39E2D64DDFD9}"/>
              </a:ext>
            </a:extLst>
          </p:cNvPr>
          <p:cNvSpPr/>
          <p:nvPr/>
        </p:nvSpPr>
        <p:spPr>
          <a:xfrm>
            <a:off x="10445108" y="3224804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5" name="Google Shape;2431;p93">
            <a:extLst>
              <a:ext uri="{FF2B5EF4-FFF2-40B4-BE49-F238E27FC236}">
                <a16:creationId xmlns:a16="http://schemas.microsoft.com/office/drawing/2014/main" id="{D573C470-0C73-1B4F-A508-E0BBBA029274}"/>
              </a:ext>
            </a:extLst>
          </p:cNvPr>
          <p:cNvCxnSpPr/>
          <p:nvPr/>
        </p:nvCxnSpPr>
        <p:spPr>
          <a:xfrm rot="10800000" flipH="1">
            <a:off x="10464746" y="3267225"/>
            <a:ext cx="6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2432;p93">
            <a:extLst>
              <a:ext uri="{FF2B5EF4-FFF2-40B4-BE49-F238E27FC236}">
                <a16:creationId xmlns:a16="http://schemas.microsoft.com/office/drawing/2014/main" id="{10DA42F2-4E1D-6D4D-A91A-FF54FDCE46E0}"/>
              </a:ext>
            </a:extLst>
          </p:cNvPr>
          <p:cNvCxnSpPr/>
          <p:nvPr/>
        </p:nvCxnSpPr>
        <p:spPr>
          <a:xfrm>
            <a:off x="10465353" y="322480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2433;p93">
            <a:extLst>
              <a:ext uri="{FF2B5EF4-FFF2-40B4-BE49-F238E27FC236}">
                <a16:creationId xmlns:a16="http://schemas.microsoft.com/office/drawing/2014/main" id="{BD3501D2-1E62-4644-B791-A99E941F97F2}"/>
              </a:ext>
            </a:extLst>
          </p:cNvPr>
          <p:cNvCxnSpPr/>
          <p:nvPr/>
        </p:nvCxnSpPr>
        <p:spPr>
          <a:xfrm rot="10800000">
            <a:off x="10485506" y="3245835"/>
            <a:ext cx="1499" cy="344910"/>
          </a:xfrm>
          <a:prstGeom prst="curvedConnector3">
            <a:avLst>
              <a:gd name="adj1" fmla="val -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2434;p93">
            <a:extLst>
              <a:ext uri="{FF2B5EF4-FFF2-40B4-BE49-F238E27FC236}">
                <a16:creationId xmlns:a16="http://schemas.microsoft.com/office/drawing/2014/main" id="{00D49D3A-23C5-BA44-8505-4EBFCA813D8C}"/>
              </a:ext>
            </a:extLst>
          </p:cNvPr>
          <p:cNvSpPr/>
          <p:nvPr/>
        </p:nvSpPr>
        <p:spPr>
          <a:xfrm>
            <a:off x="10029709" y="2962855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5B9B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sz="700">
              <a:solidFill>
                <a:srgbClr val="5B9BD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2435;p93">
            <a:extLst>
              <a:ext uri="{FF2B5EF4-FFF2-40B4-BE49-F238E27FC236}">
                <a16:creationId xmlns:a16="http://schemas.microsoft.com/office/drawing/2014/main" id="{19E63360-7EB0-3049-B6EA-11278FAE4F7A}"/>
              </a:ext>
            </a:extLst>
          </p:cNvPr>
          <p:cNvSpPr/>
          <p:nvPr/>
        </p:nvSpPr>
        <p:spPr>
          <a:xfrm>
            <a:off x="10029709" y="3093475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5B9B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sz="700">
              <a:solidFill>
                <a:srgbClr val="5B9BD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0" name="Google Shape;2436;p93">
            <a:extLst>
              <a:ext uri="{FF2B5EF4-FFF2-40B4-BE49-F238E27FC236}">
                <a16:creationId xmlns:a16="http://schemas.microsoft.com/office/drawing/2014/main" id="{BED5DE91-C050-824F-A92B-3B7228BE8AB7}"/>
              </a:ext>
            </a:extLst>
          </p:cNvPr>
          <p:cNvCxnSpPr/>
          <p:nvPr/>
        </p:nvCxnSpPr>
        <p:spPr>
          <a:xfrm rot="10800000">
            <a:off x="10464746" y="305538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2437;p93">
            <a:extLst>
              <a:ext uri="{FF2B5EF4-FFF2-40B4-BE49-F238E27FC236}">
                <a16:creationId xmlns:a16="http://schemas.microsoft.com/office/drawing/2014/main" id="{D44A8518-E315-7047-A044-3976605F06E3}"/>
              </a:ext>
            </a:extLst>
          </p:cNvPr>
          <p:cNvCxnSpPr/>
          <p:nvPr/>
        </p:nvCxnSpPr>
        <p:spPr>
          <a:xfrm rot="10800000">
            <a:off x="10464753" y="3186113"/>
            <a:ext cx="6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2438;p93">
            <a:extLst>
              <a:ext uri="{FF2B5EF4-FFF2-40B4-BE49-F238E27FC236}">
                <a16:creationId xmlns:a16="http://schemas.microsoft.com/office/drawing/2014/main" id="{000F224D-20CF-C841-8725-61BA75C5910A}"/>
              </a:ext>
            </a:extLst>
          </p:cNvPr>
          <p:cNvSpPr/>
          <p:nvPr/>
        </p:nvSpPr>
        <p:spPr>
          <a:xfrm>
            <a:off x="10445108" y="288472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3" name="Google Shape;2439;p93">
            <a:extLst>
              <a:ext uri="{FF2B5EF4-FFF2-40B4-BE49-F238E27FC236}">
                <a16:creationId xmlns:a16="http://schemas.microsoft.com/office/drawing/2014/main" id="{BF57B552-FD92-8F43-A553-ED4398F6EE64}"/>
              </a:ext>
            </a:extLst>
          </p:cNvPr>
          <p:cNvCxnSpPr/>
          <p:nvPr/>
        </p:nvCxnSpPr>
        <p:spPr>
          <a:xfrm rot="10800000" flipH="1">
            <a:off x="10464746" y="2926865"/>
            <a:ext cx="6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2440;p93">
            <a:extLst>
              <a:ext uri="{FF2B5EF4-FFF2-40B4-BE49-F238E27FC236}">
                <a16:creationId xmlns:a16="http://schemas.microsoft.com/office/drawing/2014/main" id="{93FE17C9-8339-2145-9F0D-4E58988DE8D4}"/>
              </a:ext>
            </a:extLst>
          </p:cNvPr>
          <p:cNvCxnSpPr/>
          <p:nvPr/>
        </p:nvCxnSpPr>
        <p:spPr>
          <a:xfrm rot="10800000" flipH="1">
            <a:off x="10485598" y="2905836"/>
            <a:ext cx="600" cy="340112"/>
          </a:xfrm>
          <a:prstGeom prst="curvedConnector3">
            <a:avLst>
              <a:gd name="adj1" fmla="val 1332322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2441;p93">
            <a:extLst>
              <a:ext uri="{FF2B5EF4-FFF2-40B4-BE49-F238E27FC236}">
                <a16:creationId xmlns:a16="http://schemas.microsoft.com/office/drawing/2014/main" id="{099F5367-32C4-A244-99C1-61840BFED96A}"/>
              </a:ext>
            </a:extLst>
          </p:cNvPr>
          <p:cNvCxnSpPr/>
          <p:nvPr/>
        </p:nvCxnSpPr>
        <p:spPr>
          <a:xfrm rot="10800000" flipH="1">
            <a:off x="10466856" y="2771239"/>
            <a:ext cx="300" cy="1172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2442;p93">
            <a:extLst>
              <a:ext uri="{FF2B5EF4-FFF2-40B4-BE49-F238E27FC236}">
                <a16:creationId xmlns:a16="http://schemas.microsoft.com/office/drawing/2014/main" id="{998FC1F9-C67A-8948-B4AE-00B5A5992A66}"/>
              </a:ext>
            </a:extLst>
          </p:cNvPr>
          <p:cNvSpPr txBox="1"/>
          <p:nvPr/>
        </p:nvSpPr>
        <p:spPr>
          <a:xfrm>
            <a:off x="10349253" y="2564546"/>
            <a:ext cx="258833" cy="14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000">
                <a:solidFill>
                  <a:prstClr val="black"/>
                </a:solidFill>
                <a:latin typeface="Calibri" panose="020F0502020204030204"/>
              </a:rPr>
              <a:t>...</a:t>
            </a:r>
            <a:endParaRPr sz="10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7" name="Google Shape;2443;p93">
            <a:extLst>
              <a:ext uri="{FF2B5EF4-FFF2-40B4-BE49-F238E27FC236}">
                <a16:creationId xmlns:a16="http://schemas.microsoft.com/office/drawing/2014/main" id="{586563A5-DC91-2748-819A-1D01D872884C}"/>
              </a:ext>
            </a:extLst>
          </p:cNvPr>
          <p:cNvCxnSpPr/>
          <p:nvPr/>
        </p:nvCxnSpPr>
        <p:spPr>
          <a:xfrm rot="10800000" flipH="1">
            <a:off x="10467574" y="2588757"/>
            <a:ext cx="600" cy="1295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" name="Google Shape;2445;p93">
            <a:extLst>
              <a:ext uri="{FF2B5EF4-FFF2-40B4-BE49-F238E27FC236}">
                <a16:creationId xmlns:a16="http://schemas.microsoft.com/office/drawing/2014/main" id="{24DEF906-0B07-5547-9D24-229526F7FF6A}"/>
              </a:ext>
            </a:extLst>
          </p:cNvPr>
          <p:cNvSpPr/>
          <p:nvPr/>
        </p:nvSpPr>
        <p:spPr>
          <a:xfrm>
            <a:off x="10033321" y="2281333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sz="700">
              <a:solidFill>
                <a:srgbClr val="38761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9" name="Google Shape;2446;p93">
            <a:extLst>
              <a:ext uri="{FF2B5EF4-FFF2-40B4-BE49-F238E27FC236}">
                <a16:creationId xmlns:a16="http://schemas.microsoft.com/office/drawing/2014/main" id="{9B73EDED-FC01-F141-8F5D-7901EB3E315E}"/>
              </a:ext>
            </a:extLst>
          </p:cNvPr>
          <p:cNvSpPr/>
          <p:nvPr/>
        </p:nvSpPr>
        <p:spPr>
          <a:xfrm>
            <a:off x="10033321" y="2411956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512, /2</a:t>
            </a:r>
            <a:endParaRPr sz="700">
              <a:solidFill>
                <a:srgbClr val="38761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30" name="Google Shape;2447;p93">
            <a:extLst>
              <a:ext uri="{FF2B5EF4-FFF2-40B4-BE49-F238E27FC236}">
                <a16:creationId xmlns:a16="http://schemas.microsoft.com/office/drawing/2014/main" id="{88A7C675-5478-FD4F-A550-6B7C7E4EFACE}"/>
              </a:ext>
            </a:extLst>
          </p:cNvPr>
          <p:cNvCxnSpPr/>
          <p:nvPr/>
        </p:nvCxnSpPr>
        <p:spPr>
          <a:xfrm rot="10800000">
            <a:off x="10468358" y="237386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2444;p93">
            <a:extLst>
              <a:ext uri="{FF2B5EF4-FFF2-40B4-BE49-F238E27FC236}">
                <a16:creationId xmlns:a16="http://schemas.microsoft.com/office/drawing/2014/main" id="{826023FC-F93F-E04B-B232-089009BE0F5C}"/>
              </a:ext>
            </a:extLst>
          </p:cNvPr>
          <p:cNvSpPr/>
          <p:nvPr/>
        </p:nvSpPr>
        <p:spPr>
          <a:xfrm>
            <a:off x="10447929" y="254646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32" name="Google Shape;2448;p93">
            <a:extLst>
              <a:ext uri="{FF2B5EF4-FFF2-40B4-BE49-F238E27FC236}">
                <a16:creationId xmlns:a16="http://schemas.microsoft.com/office/drawing/2014/main" id="{25ED41AE-D0EB-2647-B6C6-95DBFB8BEB0B}"/>
              </a:ext>
            </a:extLst>
          </p:cNvPr>
          <p:cNvCxnSpPr/>
          <p:nvPr/>
        </p:nvCxnSpPr>
        <p:spPr>
          <a:xfrm rot="10800000" flipH="1">
            <a:off x="10468174" y="2504778"/>
            <a:ext cx="300" cy="41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2449;p93">
            <a:extLst>
              <a:ext uri="{FF2B5EF4-FFF2-40B4-BE49-F238E27FC236}">
                <a16:creationId xmlns:a16="http://schemas.microsoft.com/office/drawing/2014/main" id="{DC6A5E2C-1B38-0C4D-AE36-F532C863B8D6}"/>
              </a:ext>
            </a:extLst>
          </p:cNvPr>
          <p:cNvSpPr/>
          <p:nvPr/>
        </p:nvSpPr>
        <p:spPr>
          <a:xfrm>
            <a:off x="10447918" y="220332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34" name="Google Shape;2450;p93">
            <a:extLst>
              <a:ext uri="{FF2B5EF4-FFF2-40B4-BE49-F238E27FC236}">
                <a16:creationId xmlns:a16="http://schemas.microsoft.com/office/drawing/2014/main" id="{11AD6DA0-0BA2-1549-9EED-F8FA227308EB}"/>
              </a:ext>
            </a:extLst>
          </p:cNvPr>
          <p:cNvCxnSpPr/>
          <p:nvPr/>
        </p:nvCxnSpPr>
        <p:spPr>
          <a:xfrm rot="10800000">
            <a:off x="10468058" y="2245643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2451;p93">
            <a:extLst>
              <a:ext uri="{FF2B5EF4-FFF2-40B4-BE49-F238E27FC236}">
                <a16:creationId xmlns:a16="http://schemas.microsoft.com/office/drawing/2014/main" id="{1A9B2D53-A5FF-614F-87CC-270F3D12C326}"/>
              </a:ext>
            </a:extLst>
          </p:cNvPr>
          <p:cNvCxnSpPr/>
          <p:nvPr/>
        </p:nvCxnSpPr>
        <p:spPr>
          <a:xfrm>
            <a:off x="10488408" y="2224473"/>
            <a:ext cx="600" cy="343111"/>
          </a:xfrm>
          <a:prstGeom prst="curvedConnector3">
            <a:avLst>
              <a:gd name="adj1" fmla="val 1298704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2452;p93">
            <a:extLst>
              <a:ext uri="{FF2B5EF4-FFF2-40B4-BE49-F238E27FC236}">
                <a16:creationId xmlns:a16="http://schemas.microsoft.com/office/drawing/2014/main" id="{9F0963B6-3FAE-D047-8A1A-D61797258339}"/>
              </a:ext>
            </a:extLst>
          </p:cNvPr>
          <p:cNvSpPr/>
          <p:nvPr/>
        </p:nvSpPr>
        <p:spPr>
          <a:xfrm>
            <a:off x="10031515" y="194144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sz="700">
              <a:solidFill>
                <a:srgbClr val="38761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7" name="Google Shape;2453;p93">
            <a:extLst>
              <a:ext uri="{FF2B5EF4-FFF2-40B4-BE49-F238E27FC236}">
                <a16:creationId xmlns:a16="http://schemas.microsoft.com/office/drawing/2014/main" id="{54FAE1F6-0CE1-1F48-89A7-76786BC384C4}"/>
              </a:ext>
            </a:extLst>
          </p:cNvPr>
          <p:cNvSpPr/>
          <p:nvPr/>
        </p:nvSpPr>
        <p:spPr>
          <a:xfrm>
            <a:off x="10031515" y="2072066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sz="700">
              <a:solidFill>
                <a:srgbClr val="38761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38" name="Google Shape;2454;p93">
            <a:extLst>
              <a:ext uri="{FF2B5EF4-FFF2-40B4-BE49-F238E27FC236}">
                <a16:creationId xmlns:a16="http://schemas.microsoft.com/office/drawing/2014/main" id="{F0F09B48-3893-5849-9C65-5379C8B83854}"/>
              </a:ext>
            </a:extLst>
          </p:cNvPr>
          <p:cNvCxnSpPr/>
          <p:nvPr/>
        </p:nvCxnSpPr>
        <p:spPr>
          <a:xfrm rot="10800000">
            <a:off x="10466552" y="203397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2455;p93">
            <a:extLst>
              <a:ext uri="{FF2B5EF4-FFF2-40B4-BE49-F238E27FC236}">
                <a16:creationId xmlns:a16="http://schemas.microsoft.com/office/drawing/2014/main" id="{477EB4BF-4E13-0240-B9B9-20FA9658B630}"/>
              </a:ext>
            </a:extLst>
          </p:cNvPr>
          <p:cNvCxnSpPr/>
          <p:nvPr/>
        </p:nvCxnSpPr>
        <p:spPr>
          <a:xfrm rot="10800000">
            <a:off x="10466666" y="2164637"/>
            <a:ext cx="14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2456;p93">
            <a:extLst>
              <a:ext uri="{FF2B5EF4-FFF2-40B4-BE49-F238E27FC236}">
                <a16:creationId xmlns:a16="http://schemas.microsoft.com/office/drawing/2014/main" id="{098BB083-B75E-D845-BEC6-2157EF28577A}"/>
              </a:ext>
            </a:extLst>
          </p:cNvPr>
          <p:cNvSpPr/>
          <p:nvPr/>
        </p:nvSpPr>
        <p:spPr>
          <a:xfrm>
            <a:off x="10446514" y="1858530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1" name="Google Shape;2457;p93">
            <a:extLst>
              <a:ext uri="{FF2B5EF4-FFF2-40B4-BE49-F238E27FC236}">
                <a16:creationId xmlns:a16="http://schemas.microsoft.com/office/drawing/2014/main" id="{A20E861E-B5A2-C04E-9B73-520D258E8CE6}"/>
              </a:ext>
            </a:extLst>
          </p:cNvPr>
          <p:cNvCxnSpPr/>
          <p:nvPr/>
        </p:nvCxnSpPr>
        <p:spPr>
          <a:xfrm rot="10800000" flipH="1">
            <a:off x="10466552" y="1900954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2458;p93">
            <a:extLst>
              <a:ext uri="{FF2B5EF4-FFF2-40B4-BE49-F238E27FC236}">
                <a16:creationId xmlns:a16="http://schemas.microsoft.com/office/drawing/2014/main" id="{11B0D9B5-29E9-974F-BCD1-E224EC99F8E7}"/>
              </a:ext>
            </a:extLst>
          </p:cNvPr>
          <p:cNvCxnSpPr/>
          <p:nvPr/>
        </p:nvCxnSpPr>
        <p:spPr>
          <a:xfrm>
            <a:off x="10466759" y="185852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2459;p93">
            <a:extLst>
              <a:ext uri="{FF2B5EF4-FFF2-40B4-BE49-F238E27FC236}">
                <a16:creationId xmlns:a16="http://schemas.microsoft.com/office/drawing/2014/main" id="{A4B9706E-C2C5-CE43-8BEF-A4070FD29BFE}"/>
              </a:ext>
            </a:extLst>
          </p:cNvPr>
          <p:cNvCxnSpPr/>
          <p:nvPr/>
        </p:nvCxnSpPr>
        <p:spPr>
          <a:xfrm rot="10800000">
            <a:off x="10486910" y="1879561"/>
            <a:ext cx="1499" cy="344910"/>
          </a:xfrm>
          <a:prstGeom prst="curvedConnector3">
            <a:avLst>
              <a:gd name="adj1" fmla="val -519638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2460;p93">
            <a:extLst>
              <a:ext uri="{FF2B5EF4-FFF2-40B4-BE49-F238E27FC236}">
                <a16:creationId xmlns:a16="http://schemas.microsoft.com/office/drawing/2014/main" id="{75AD8983-2731-D543-9913-0C6C60B391D1}"/>
              </a:ext>
            </a:extLst>
          </p:cNvPr>
          <p:cNvSpPr/>
          <p:nvPr/>
        </p:nvSpPr>
        <p:spPr>
          <a:xfrm>
            <a:off x="10031515" y="1596583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sz="700">
              <a:solidFill>
                <a:srgbClr val="38761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5" name="Google Shape;2461;p93">
            <a:extLst>
              <a:ext uri="{FF2B5EF4-FFF2-40B4-BE49-F238E27FC236}">
                <a16:creationId xmlns:a16="http://schemas.microsoft.com/office/drawing/2014/main" id="{605AF8C7-4331-EE41-9DEA-F734F378A7B0}"/>
              </a:ext>
            </a:extLst>
          </p:cNvPr>
          <p:cNvSpPr/>
          <p:nvPr/>
        </p:nvSpPr>
        <p:spPr>
          <a:xfrm>
            <a:off x="10031515" y="1727205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sz="700">
              <a:solidFill>
                <a:srgbClr val="38761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6" name="Google Shape;2462;p93">
            <a:extLst>
              <a:ext uri="{FF2B5EF4-FFF2-40B4-BE49-F238E27FC236}">
                <a16:creationId xmlns:a16="http://schemas.microsoft.com/office/drawing/2014/main" id="{777C65B0-27F7-9548-8477-72001AFF8A43}"/>
              </a:ext>
            </a:extLst>
          </p:cNvPr>
          <p:cNvCxnSpPr/>
          <p:nvPr/>
        </p:nvCxnSpPr>
        <p:spPr>
          <a:xfrm rot="10800000">
            <a:off x="10466552" y="1689115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2463;p93">
            <a:extLst>
              <a:ext uri="{FF2B5EF4-FFF2-40B4-BE49-F238E27FC236}">
                <a16:creationId xmlns:a16="http://schemas.microsoft.com/office/drawing/2014/main" id="{272B5E09-A57A-4341-96B6-C98FC04B49C5}"/>
              </a:ext>
            </a:extLst>
          </p:cNvPr>
          <p:cNvCxnSpPr/>
          <p:nvPr/>
        </p:nvCxnSpPr>
        <p:spPr>
          <a:xfrm rot="10800000">
            <a:off x="10466459" y="1819839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2464;p93">
            <a:extLst>
              <a:ext uri="{FF2B5EF4-FFF2-40B4-BE49-F238E27FC236}">
                <a16:creationId xmlns:a16="http://schemas.microsoft.com/office/drawing/2014/main" id="{4ACA154F-A372-E74A-B2CC-5DC829D5A9AD}"/>
              </a:ext>
            </a:extLst>
          </p:cNvPr>
          <p:cNvCxnSpPr/>
          <p:nvPr/>
        </p:nvCxnSpPr>
        <p:spPr>
          <a:xfrm rot="10800000" flipH="1">
            <a:off x="10487006" y="1527865"/>
            <a:ext cx="1499" cy="351809"/>
          </a:xfrm>
          <a:prstGeom prst="curvedConnector3">
            <a:avLst>
              <a:gd name="adj1" fmla="val 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2465;p93">
            <a:extLst>
              <a:ext uri="{FF2B5EF4-FFF2-40B4-BE49-F238E27FC236}">
                <a16:creationId xmlns:a16="http://schemas.microsoft.com/office/drawing/2014/main" id="{9F1C62ED-3F36-6947-B15E-13720366B593}"/>
              </a:ext>
            </a:extLst>
          </p:cNvPr>
          <p:cNvSpPr/>
          <p:nvPr/>
        </p:nvSpPr>
        <p:spPr>
          <a:xfrm>
            <a:off x="10447939" y="150674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0" name="Google Shape;2466;p93">
            <a:extLst>
              <a:ext uri="{FF2B5EF4-FFF2-40B4-BE49-F238E27FC236}">
                <a16:creationId xmlns:a16="http://schemas.microsoft.com/office/drawing/2014/main" id="{47A8964E-6F88-7448-AE6D-2438ACD3B4F8}"/>
              </a:ext>
            </a:extLst>
          </p:cNvPr>
          <p:cNvCxnSpPr/>
          <p:nvPr/>
        </p:nvCxnSpPr>
        <p:spPr>
          <a:xfrm rot="10800000" flipH="1">
            <a:off x="10466554" y="1548898"/>
            <a:ext cx="1499" cy="47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2467;p93">
            <a:extLst>
              <a:ext uri="{FF2B5EF4-FFF2-40B4-BE49-F238E27FC236}">
                <a16:creationId xmlns:a16="http://schemas.microsoft.com/office/drawing/2014/main" id="{E56DDD47-A30E-0847-AD43-9C90D52A811B}"/>
              </a:ext>
            </a:extLst>
          </p:cNvPr>
          <p:cNvCxnSpPr/>
          <p:nvPr/>
        </p:nvCxnSpPr>
        <p:spPr>
          <a:xfrm rot="10800000" flipH="1">
            <a:off x="10468184" y="1459354"/>
            <a:ext cx="300" cy="473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2468;p93">
            <a:extLst>
              <a:ext uri="{FF2B5EF4-FFF2-40B4-BE49-F238E27FC236}">
                <a16:creationId xmlns:a16="http://schemas.microsoft.com/office/drawing/2014/main" id="{CC8D5DF5-150A-E645-A1A8-A6FDF36607E4}"/>
              </a:ext>
            </a:extLst>
          </p:cNvPr>
          <p:cNvSpPr/>
          <p:nvPr/>
        </p:nvSpPr>
        <p:spPr>
          <a:xfrm>
            <a:off x="10033348" y="1366708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700">
                <a:solidFill>
                  <a:srgbClr val="4A86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sz="700">
              <a:solidFill>
                <a:srgbClr val="4A86E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53" name="Google Shape;2471;p93">
            <a:extLst>
              <a:ext uri="{FF2B5EF4-FFF2-40B4-BE49-F238E27FC236}">
                <a16:creationId xmlns:a16="http://schemas.microsoft.com/office/drawing/2014/main" id="{0A78DCAC-C337-A34C-AFDE-A46043CF69B5}"/>
              </a:ext>
            </a:extLst>
          </p:cNvPr>
          <p:cNvGrpSpPr/>
          <p:nvPr/>
        </p:nvGrpSpPr>
        <p:grpSpPr>
          <a:xfrm>
            <a:off x="7240892" y="2122293"/>
            <a:ext cx="1957443" cy="2794015"/>
            <a:chOff x="4290500" y="1686253"/>
            <a:chExt cx="1957953" cy="2794743"/>
          </a:xfrm>
        </p:grpSpPr>
        <p:sp>
          <p:nvSpPr>
            <p:cNvPr id="154" name="Google Shape;2472;p93">
              <a:extLst>
                <a:ext uri="{FF2B5EF4-FFF2-40B4-BE49-F238E27FC236}">
                  <a16:creationId xmlns:a16="http://schemas.microsoft.com/office/drawing/2014/main" id="{517B8D79-D963-B443-8754-6094DE7AAC35}"/>
                </a:ext>
              </a:extLst>
            </p:cNvPr>
            <p:cNvSpPr txBox="1"/>
            <p:nvPr/>
          </p:nvSpPr>
          <p:spPr>
            <a:xfrm>
              <a:off x="5463837" y="2873686"/>
              <a:ext cx="6513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1865">
                  <a:solidFill>
                    <a:prstClr val="black"/>
                  </a:solidFill>
                  <a:latin typeface="Calibri" panose="020F0502020204030204"/>
                </a:rPr>
                <a:t>relu</a:t>
              </a:r>
              <a:endParaRPr sz="1865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Google Shape;2473;p93">
              <a:extLst>
                <a:ext uri="{FF2B5EF4-FFF2-40B4-BE49-F238E27FC236}">
                  <a16:creationId xmlns:a16="http://schemas.microsoft.com/office/drawing/2014/main" id="{D0F0FAA8-720A-794F-AACE-1D524A44CB67}"/>
                </a:ext>
              </a:extLst>
            </p:cNvPr>
            <p:cNvSpPr txBox="1"/>
            <p:nvPr/>
          </p:nvSpPr>
          <p:spPr>
            <a:xfrm>
              <a:off x="4648546" y="4121900"/>
              <a:ext cx="1599907" cy="359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1865">
                  <a:solidFill>
                    <a:prstClr val="black"/>
                  </a:solidFill>
                  <a:latin typeface="Calibri" panose="020F0502020204030204"/>
                </a:rPr>
                <a:t>Residual block</a:t>
              </a:r>
              <a:endParaRPr sz="1865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Google Shape;2474;p93">
              <a:extLst>
                <a:ext uri="{FF2B5EF4-FFF2-40B4-BE49-F238E27FC236}">
                  <a16:creationId xmlns:a16="http://schemas.microsoft.com/office/drawing/2014/main" id="{39471633-E8E1-6447-9180-8CB9248C9A3C}"/>
                </a:ext>
              </a:extLst>
            </p:cNvPr>
            <p:cNvSpPr/>
            <p:nvPr/>
          </p:nvSpPr>
          <p:spPr>
            <a:xfrm>
              <a:off x="5031385" y="3202486"/>
              <a:ext cx="866100" cy="3111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12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</a:t>
              </a:r>
              <a:endParaRPr sz="12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7" name="Google Shape;2475;p93">
              <a:extLst>
                <a:ext uri="{FF2B5EF4-FFF2-40B4-BE49-F238E27FC236}">
                  <a16:creationId xmlns:a16="http://schemas.microsoft.com/office/drawing/2014/main" id="{87EAF9AE-78D6-0D44-BFDD-BD34A0947E5C}"/>
                </a:ext>
              </a:extLst>
            </p:cNvPr>
            <p:cNvSpPr/>
            <p:nvPr/>
          </p:nvSpPr>
          <p:spPr>
            <a:xfrm>
              <a:off x="5031468" y="2501653"/>
              <a:ext cx="866100" cy="3111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12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</a:t>
              </a:r>
              <a:endParaRPr sz="12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cxnSp>
          <p:nvCxnSpPr>
            <p:cNvPr id="158" name="Google Shape;2476;p93">
              <a:extLst>
                <a:ext uri="{FF2B5EF4-FFF2-40B4-BE49-F238E27FC236}">
                  <a16:creationId xmlns:a16="http://schemas.microsoft.com/office/drawing/2014/main" id="{42F0DC85-8538-9C4C-B19B-FAF4C2A3829E}"/>
                </a:ext>
              </a:extLst>
            </p:cNvPr>
            <p:cNvCxnSpPr/>
            <p:nvPr/>
          </p:nvCxnSpPr>
          <p:spPr>
            <a:xfrm rot="10800000">
              <a:off x="5464435" y="2812786"/>
              <a:ext cx="0" cy="389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9" name="Google Shape;2477;p93">
              <a:extLst>
                <a:ext uri="{FF2B5EF4-FFF2-40B4-BE49-F238E27FC236}">
                  <a16:creationId xmlns:a16="http://schemas.microsoft.com/office/drawing/2014/main" id="{C3EF4B18-B7C6-BD4C-BE81-745EBF27A977}"/>
                </a:ext>
              </a:extLst>
            </p:cNvPr>
            <p:cNvCxnSpPr>
              <a:endCxn id="169" idx="4"/>
            </p:cNvCxnSpPr>
            <p:nvPr/>
          </p:nvCxnSpPr>
          <p:spPr>
            <a:xfrm flipV="1">
              <a:off x="5464518" y="2264331"/>
              <a:ext cx="2" cy="23732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0" name="Google Shape;2478;p93">
              <a:extLst>
                <a:ext uri="{FF2B5EF4-FFF2-40B4-BE49-F238E27FC236}">
                  <a16:creationId xmlns:a16="http://schemas.microsoft.com/office/drawing/2014/main" id="{CD7B58D3-7918-6542-89D7-2E927C1AB416}"/>
                </a:ext>
              </a:extLst>
            </p:cNvPr>
            <p:cNvSpPr/>
            <p:nvPr/>
          </p:nvSpPr>
          <p:spPr>
            <a:xfrm>
              <a:off x="5402781" y="3750920"/>
              <a:ext cx="123300" cy="1233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defTabSz="457200"/>
              <a:endParaRPr sz="18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61" name="Google Shape;2479;p93">
              <a:extLst>
                <a:ext uri="{FF2B5EF4-FFF2-40B4-BE49-F238E27FC236}">
                  <a16:creationId xmlns:a16="http://schemas.microsoft.com/office/drawing/2014/main" id="{D1956DCC-D89E-6C41-86D1-3C8D5646D2EC}"/>
                </a:ext>
              </a:extLst>
            </p:cNvPr>
            <p:cNvCxnSpPr/>
            <p:nvPr/>
          </p:nvCxnSpPr>
          <p:spPr>
            <a:xfrm rot="10800000">
              <a:off x="5464446" y="3513537"/>
              <a:ext cx="0" cy="23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2" name="Google Shape;2480;p93">
              <a:extLst>
                <a:ext uri="{FF2B5EF4-FFF2-40B4-BE49-F238E27FC236}">
                  <a16:creationId xmlns:a16="http://schemas.microsoft.com/office/drawing/2014/main" id="{D74DD7EC-C810-3B49-B4BD-22D07E4D2A0B}"/>
                </a:ext>
              </a:extLst>
            </p:cNvPr>
            <p:cNvCxnSpPr/>
            <p:nvPr/>
          </p:nvCxnSpPr>
          <p:spPr>
            <a:xfrm rot="10800000" flipH="1">
              <a:off x="5526081" y="2140970"/>
              <a:ext cx="61800" cy="1671600"/>
            </a:xfrm>
            <a:prstGeom prst="curvedConnector3">
              <a:avLst>
                <a:gd name="adj1" fmla="val 1444812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3" name="Google Shape;2483;p93">
              <a:extLst>
                <a:ext uri="{FF2B5EF4-FFF2-40B4-BE49-F238E27FC236}">
                  <a16:creationId xmlns:a16="http://schemas.microsoft.com/office/drawing/2014/main" id="{F1ADA154-67DA-5A4B-8C20-2EC143A9C81C}"/>
                </a:ext>
              </a:extLst>
            </p:cNvPr>
            <p:cNvSpPr txBox="1"/>
            <p:nvPr/>
          </p:nvSpPr>
          <p:spPr>
            <a:xfrm>
              <a:off x="4432590" y="1897750"/>
              <a:ext cx="933587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defTabSz="457200"/>
              <a:r>
                <a:rPr lang="en" sz="1865">
                  <a:solidFill>
                    <a:prstClr val="black"/>
                  </a:solidFill>
                  <a:latin typeface="Calibri" panose="020F0502020204030204"/>
                </a:rPr>
                <a:t>F(x) + x</a:t>
              </a:r>
              <a:endParaRPr sz="1865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Google Shape;2484;p93">
              <a:extLst>
                <a:ext uri="{FF2B5EF4-FFF2-40B4-BE49-F238E27FC236}">
                  <a16:creationId xmlns:a16="http://schemas.microsoft.com/office/drawing/2014/main" id="{8DC31484-528E-EA4F-8B91-B59E498550DA}"/>
                </a:ext>
              </a:extLst>
            </p:cNvPr>
            <p:cNvSpPr txBox="1"/>
            <p:nvPr/>
          </p:nvSpPr>
          <p:spPr>
            <a:xfrm>
              <a:off x="4290500" y="2779250"/>
              <a:ext cx="671400" cy="5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 panose="020F0502020204030204"/>
                </a:rPr>
                <a:t>F(x)</a:t>
              </a:r>
              <a:endParaRPr sz="1865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Google Shape;2485;p93">
              <a:extLst>
                <a:ext uri="{FF2B5EF4-FFF2-40B4-BE49-F238E27FC236}">
                  <a16:creationId xmlns:a16="http://schemas.microsoft.com/office/drawing/2014/main" id="{096E0BA4-BC34-6D42-BA85-AC018E2831E9}"/>
                </a:ext>
              </a:extLst>
            </p:cNvPr>
            <p:cNvSpPr txBox="1"/>
            <p:nvPr/>
          </p:nvSpPr>
          <p:spPr>
            <a:xfrm>
              <a:off x="5417596" y="1730651"/>
              <a:ext cx="6513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algn="ctr" defTabSz="457200"/>
              <a:r>
                <a:rPr lang="en" sz="1865">
                  <a:solidFill>
                    <a:prstClr val="black"/>
                  </a:solidFill>
                  <a:latin typeface="Calibri" panose="020F0502020204030204"/>
                </a:rPr>
                <a:t>relu</a:t>
              </a:r>
              <a:endParaRPr sz="18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66" name="Google Shape;2486;p93">
              <a:extLst>
                <a:ext uri="{FF2B5EF4-FFF2-40B4-BE49-F238E27FC236}">
                  <a16:creationId xmlns:a16="http://schemas.microsoft.com/office/drawing/2014/main" id="{04A86DDA-CF0A-1345-A3C4-156F12B971AB}"/>
                </a:ext>
              </a:extLst>
            </p:cNvPr>
            <p:cNvCxnSpPr/>
            <p:nvPr/>
          </p:nvCxnSpPr>
          <p:spPr>
            <a:xfrm rot="10800000">
              <a:off x="5464518" y="1686253"/>
              <a:ext cx="0" cy="282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7" name="Google Shape;2487;p93">
              <a:extLst>
                <a:ext uri="{FF2B5EF4-FFF2-40B4-BE49-F238E27FC236}">
                  <a16:creationId xmlns:a16="http://schemas.microsoft.com/office/drawing/2014/main" id="{DEF85C4D-EA26-6445-B8A9-336F1D82A357}"/>
                </a:ext>
              </a:extLst>
            </p:cNvPr>
            <p:cNvSpPr txBox="1"/>
            <p:nvPr/>
          </p:nvSpPr>
          <p:spPr>
            <a:xfrm>
              <a:off x="5052500" y="3833754"/>
              <a:ext cx="7920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457200"/>
              <a:r>
                <a:rPr lang="en" sz="1865">
                  <a:solidFill>
                    <a:prstClr val="black"/>
                  </a:solidFill>
                  <a:latin typeface="Calibri" panose="020F0502020204030204"/>
                </a:rPr>
                <a:t>X</a:t>
              </a:r>
              <a:endParaRPr sz="1865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defTabSz="457200"/>
              <a:endParaRPr sz="1865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defTabSz="457200"/>
              <a:endParaRPr sz="18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68" name="Google Shape;2488;p93">
              <a:extLst>
                <a:ext uri="{FF2B5EF4-FFF2-40B4-BE49-F238E27FC236}">
                  <a16:creationId xmlns:a16="http://schemas.microsoft.com/office/drawing/2014/main" id="{B41D43F6-9811-8043-A545-E61EFA17DE9F}"/>
                </a:ext>
              </a:extLst>
            </p:cNvPr>
            <p:cNvGrpSpPr/>
            <p:nvPr/>
          </p:nvGrpSpPr>
          <p:grpSpPr>
            <a:xfrm>
              <a:off x="5341263" y="2017819"/>
              <a:ext cx="246512" cy="246512"/>
              <a:chOff x="4843325" y="3597375"/>
              <a:chExt cx="393600" cy="393600"/>
            </a:xfrm>
          </p:grpSpPr>
          <p:sp>
            <p:nvSpPr>
              <p:cNvPr id="169" name="Google Shape;2481;p93">
                <a:extLst>
                  <a:ext uri="{FF2B5EF4-FFF2-40B4-BE49-F238E27FC236}">
                    <a16:creationId xmlns:a16="http://schemas.microsoft.com/office/drawing/2014/main" id="{48B226A5-1634-8149-AAF3-7FE1E6AB91F3}"/>
                  </a:ext>
                </a:extLst>
              </p:cNvPr>
              <p:cNvSpPr/>
              <p:nvPr/>
            </p:nvSpPr>
            <p:spPr>
              <a:xfrm>
                <a:off x="4843325" y="3597375"/>
                <a:ext cx="393600" cy="393600"/>
              </a:xfrm>
              <a:prstGeom prst="ellipse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defTabSz="457200"/>
                <a:endParaRPr sz="186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0" name="Google Shape;2489;p93">
                <a:extLst>
                  <a:ext uri="{FF2B5EF4-FFF2-40B4-BE49-F238E27FC236}">
                    <a16:creationId xmlns:a16="http://schemas.microsoft.com/office/drawing/2014/main" id="{C5B3C2A3-40AD-6C4D-A874-98E0E841D772}"/>
                  </a:ext>
                </a:extLst>
              </p:cNvPr>
              <p:cNvSpPr/>
              <p:nvPr/>
            </p:nvSpPr>
            <p:spPr>
              <a:xfrm>
                <a:off x="4932725" y="3686775"/>
                <a:ext cx="214800" cy="214800"/>
              </a:xfrm>
              <a:prstGeom prst="plus">
                <a:avLst>
                  <a:gd name="adj" fmla="val 3743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defTabSz="457200"/>
                <a:endParaRPr sz="186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71" name="Google Shape;2491;p93">
            <a:extLst>
              <a:ext uri="{FF2B5EF4-FFF2-40B4-BE49-F238E27FC236}">
                <a16:creationId xmlns:a16="http://schemas.microsoft.com/office/drawing/2014/main" id="{0EBEB0B0-D8DD-C942-8DD7-00AF8F2517D5}"/>
              </a:ext>
            </a:extLst>
          </p:cNvPr>
          <p:cNvSpPr/>
          <p:nvPr/>
        </p:nvSpPr>
        <p:spPr>
          <a:xfrm flipH="1">
            <a:off x="9389526" y="2138235"/>
            <a:ext cx="218643" cy="2824064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endParaRPr sz="1865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172" name="Google Shape;2492;p93">
            <a:extLst>
              <a:ext uri="{FF2B5EF4-FFF2-40B4-BE49-F238E27FC236}">
                <a16:creationId xmlns:a16="http://schemas.microsoft.com/office/drawing/2014/main" id="{E4DF0F40-66F5-C542-A0E0-7FC5CA7070B5}"/>
              </a:ext>
            </a:extLst>
          </p:cNvPr>
          <p:cNvCxnSpPr/>
          <p:nvPr/>
        </p:nvCxnSpPr>
        <p:spPr>
          <a:xfrm rot="10800000">
            <a:off x="9608168" y="3762462"/>
            <a:ext cx="391098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850;p46">
            <a:extLst>
              <a:ext uri="{FF2B5EF4-FFF2-40B4-BE49-F238E27FC236}">
                <a16:creationId xmlns:a16="http://schemas.microsoft.com/office/drawing/2014/main" id="{1E1BEEF0-3464-F14E-8E98-CCA81AEB81D3}"/>
              </a:ext>
            </a:extLst>
          </p:cNvPr>
          <p:cNvSpPr txBox="1"/>
          <p:nvPr/>
        </p:nvSpPr>
        <p:spPr>
          <a:xfrm>
            <a:off x="9075096" y="5568948"/>
            <a:ext cx="874572" cy="4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1865" dirty="0" err="1">
                <a:solidFill>
                  <a:prstClr val="black"/>
                </a:solidFill>
                <a:latin typeface="Calibri" panose="020F0502020204030204"/>
              </a:rPr>
              <a:t>ResNet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3547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search for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Use hierarchical segmentation: start with small </a:t>
            </a:r>
            <a:r>
              <a:rPr lang="en-US" i="1" dirty="0" err="1"/>
              <a:t>superpixels</a:t>
            </a:r>
            <a:r>
              <a:rPr lang="en-US" dirty="0"/>
              <a:t> and merge based on diverse cues</a:t>
            </a:r>
          </a:p>
        </p:txBody>
      </p:sp>
      <p:pic>
        <p:nvPicPr>
          <p:cNvPr id="4" name="Picture 3" descr="Screen Shot 2016-04-21 at 12.5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81201"/>
            <a:ext cx="8305800" cy="3931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6400" y="6096001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J. </a:t>
            </a:r>
            <a:r>
              <a:rPr lang="en-US" sz="1800" b="0" dirty="0" err="1"/>
              <a:t>Uijlings</a:t>
            </a:r>
            <a:r>
              <a:rPr lang="en-US" sz="1800" b="0" dirty="0"/>
              <a:t>, K. van de </a:t>
            </a:r>
            <a:r>
              <a:rPr lang="en-US" sz="1800" b="0" dirty="0" err="1"/>
              <a:t>Sande</a:t>
            </a:r>
            <a:r>
              <a:rPr lang="en-US" sz="1800" b="0" dirty="0"/>
              <a:t>, T. </a:t>
            </a:r>
            <a:r>
              <a:rPr lang="en-US" sz="1800" b="0" dirty="0" err="1"/>
              <a:t>Gevers</a:t>
            </a:r>
            <a:r>
              <a:rPr lang="en-US" sz="1800" b="0" dirty="0"/>
              <a:t>, and A. </a:t>
            </a:r>
            <a:r>
              <a:rPr lang="en-US" sz="1800" b="0" dirty="0" err="1"/>
              <a:t>Smeulders</a:t>
            </a:r>
            <a:r>
              <a:rPr lang="en-US" sz="1800" b="0" dirty="0"/>
              <a:t>, </a:t>
            </a:r>
            <a:r>
              <a:rPr lang="en-US" sz="1800" b="0" dirty="0">
                <a:hlinkClick r:id="rId3"/>
              </a:rPr>
              <a:t>Selective Search for Object Recognition</a:t>
            </a:r>
            <a:r>
              <a:rPr lang="en-US" sz="1800" b="0" dirty="0"/>
              <a:t>, IJCV 2013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E7D76-18DD-0B48-9E11-4D9650FE9CE1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9686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search for detection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6096001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J. </a:t>
            </a:r>
            <a:r>
              <a:rPr lang="en-US" sz="1800" b="0" dirty="0" err="1"/>
              <a:t>Uijlings</a:t>
            </a:r>
            <a:r>
              <a:rPr lang="en-US" sz="1800" b="0" dirty="0"/>
              <a:t>, K. van de </a:t>
            </a:r>
            <a:r>
              <a:rPr lang="en-US" sz="1800" b="0" dirty="0" err="1"/>
              <a:t>Sande</a:t>
            </a:r>
            <a:r>
              <a:rPr lang="en-US" sz="1800" b="0" dirty="0"/>
              <a:t>, T. </a:t>
            </a:r>
            <a:r>
              <a:rPr lang="en-US" sz="1800" b="0" dirty="0" err="1"/>
              <a:t>Gevers</a:t>
            </a:r>
            <a:r>
              <a:rPr lang="en-US" sz="1800" b="0" dirty="0"/>
              <a:t>, and A. </a:t>
            </a:r>
            <a:r>
              <a:rPr lang="en-US" sz="1800" b="0" dirty="0" err="1"/>
              <a:t>Smeulders</a:t>
            </a:r>
            <a:r>
              <a:rPr lang="en-US" sz="1800" b="0" dirty="0"/>
              <a:t>, </a:t>
            </a:r>
            <a:r>
              <a:rPr lang="en-US" sz="1800" b="0" dirty="0">
                <a:hlinkClick r:id="rId2"/>
              </a:rPr>
              <a:t>Selective Search for Object Recognition</a:t>
            </a:r>
            <a:r>
              <a:rPr lang="en-US" sz="1800" b="0" dirty="0"/>
              <a:t>, IJCV 2013</a:t>
            </a:r>
          </a:p>
        </p:txBody>
      </p:sp>
      <p:pic>
        <p:nvPicPr>
          <p:cNvPr id="6" name="Picture 5" descr="Screen Shot 2016-04-21 at 1.37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7"/>
          <a:stretch/>
        </p:blipFill>
        <p:spPr>
          <a:xfrm>
            <a:off x="2732066" y="1526233"/>
            <a:ext cx="6758354" cy="4274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0CA6C3-EDE0-E745-A015-AEEE05CDCFAF}"/>
              </a:ext>
            </a:extLst>
          </p:cNvPr>
          <p:cNvSpPr txBox="1"/>
          <p:nvPr/>
        </p:nvSpPr>
        <p:spPr>
          <a:xfrm>
            <a:off x="4590763" y="1053016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of region proposals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12C0D-8D56-DE47-BD86-715EB6961428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7860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proposal method: </a:t>
            </a:r>
            <a:r>
              <a:rPr lang="en-US" dirty="0" err="1"/>
              <a:t>EdgeBoxes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29"/>
          <a:stretch/>
        </p:blipFill>
        <p:spPr>
          <a:xfrm>
            <a:off x="6537736" y="1045676"/>
            <a:ext cx="3749265" cy="489792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28800" y="1066800"/>
            <a:ext cx="4724400" cy="52578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Box score: number of edges in the box minus number of edges that overlap the box boundary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Uses a trained edge detector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Uses efficient data structures (incl. integral images) for fast evaluation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Gets 75% recall with 800 boxes (vs. 1400 for Selective Search), is 40 times faster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5000" y="621167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C. </a:t>
            </a:r>
            <a:r>
              <a:rPr lang="en-US" sz="1800" b="0" dirty="0" err="1"/>
              <a:t>Zitnick</a:t>
            </a:r>
            <a:r>
              <a:rPr lang="en-US" sz="1800" b="0" dirty="0"/>
              <a:t> and P. Dollar, </a:t>
            </a:r>
            <a:r>
              <a:rPr lang="en-US" sz="1800" b="0" dirty="0">
                <a:hlinkClick r:id="rId4"/>
              </a:rPr>
              <a:t>Edge Boxes: Locating Object Proposals from Edges</a:t>
            </a:r>
            <a:r>
              <a:rPr lang="en-US" sz="1800" b="0" dirty="0"/>
              <a:t>, ECCV 2014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2E535-29F2-AB44-B18D-C57309BC5BFF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2783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96C9-7A2E-B84F-A345-96D15AE1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Object Proposal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6BD7DD-2BB9-8247-AFB7-D9E726136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39" y="1005840"/>
            <a:ext cx="5314945" cy="44762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43A77-FC22-6541-BBBC-F09601AF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099" y="1506231"/>
            <a:ext cx="6524901" cy="2942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7D85AC-2187-6948-B096-A1B687704673}"/>
              </a:ext>
            </a:extLst>
          </p:cNvPr>
          <p:cNvSpPr txBox="1"/>
          <p:nvPr/>
        </p:nvSpPr>
        <p:spPr>
          <a:xfrm>
            <a:off x="1563755" y="5667494"/>
            <a:ext cx="256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[Cheng et al., CVPR 2014]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4CF98-5878-B942-AE5F-2C3AB2961B5E}"/>
              </a:ext>
            </a:extLst>
          </p:cNvPr>
          <p:cNvSpPr txBox="1"/>
          <p:nvPr/>
        </p:nvSpPr>
        <p:spPr>
          <a:xfrm>
            <a:off x="6921178" y="5667494"/>
            <a:ext cx="401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Carreira</a:t>
            </a:r>
            <a:r>
              <a:rPr lang="en-US" dirty="0"/>
              <a:t> and </a:t>
            </a:r>
            <a:r>
              <a:rPr lang="en-US" dirty="0" err="1"/>
              <a:t>Sminchisescu</a:t>
            </a:r>
            <a:r>
              <a:rPr lang="en-US" dirty="0"/>
              <a:t>. TPAMI 2012]</a:t>
            </a:r>
          </a:p>
        </p:txBody>
      </p:sp>
    </p:spTree>
    <p:extLst>
      <p:ext uri="{BB962C8B-B14F-4D97-AF65-F5344CB8AC3E}">
        <p14:creationId xmlns:p14="http://schemas.microsoft.com/office/powerpoint/2010/main" val="185125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FB8FF-A159-0841-9B44-CBC5C96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strategies: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966E2-1D14-9D44-B489-A0F389ED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Before ~2010, dominated by sliding windows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2010-2013: proposal-driven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Deep learning approaches started as proposal-driven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two-stage</a:t>
            </a:r>
            <a:r>
              <a:rPr lang="en-US" dirty="0"/>
              <a:t>), but have evolved back toward sliding windows (</a:t>
            </a:r>
            <a:r>
              <a:rPr lang="en-US" i="1" dirty="0"/>
              <a:t>single-stage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Most recent methods are converging with dense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5D9B0-B8EB-4B4E-85B1-37876BC4E797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508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695114" y="4300108"/>
            <a:ext cx="4107878" cy="1215803"/>
            <a:chOff x="522336" y="3552396"/>
            <a:chExt cx="5414346" cy="1570200"/>
          </a:xfrm>
        </p:grpSpPr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277;p62">
            <a:extLst>
              <a:ext uri="{FF2B5EF4-FFF2-40B4-BE49-F238E27FC236}">
                <a16:creationId xmlns:a16="http://schemas.microsoft.com/office/drawing/2014/main" id="{529995CB-65A9-BB49-AB00-6999D356EAF1}"/>
              </a:ext>
            </a:extLst>
          </p:cNvPr>
          <p:cNvSpPr txBox="1"/>
          <p:nvPr/>
        </p:nvSpPr>
        <p:spPr>
          <a:xfrm>
            <a:off x="1524001" y="5929778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50F70-C4F0-B64B-B73A-ECEEF8E71F70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561320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695114" y="4300108"/>
            <a:ext cx="5844810" cy="1215803"/>
            <a:chOff x="522336" y="3552396"/>
            <a:chExt cx="7703692" cy="1570200"/>
          </a:xfrm>
        </p:grpSpPr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Regions of Interest (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RoI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) from a proposal method</a:t>
              </a:r>
              <a:r>
                <a:rPr lang="en" sz="1865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(~2k)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1277;p62">
            <a:extLst>
              <a:ext uri="{FF2B5EF4-FFF2-40B4-BE49-F238E27FC236}">
                <a16:creationId xmlns:a16="http://schemas.microsoft.com/office/drawing/2014/main" id="{4D034181-6595-F642-8530-9CA58C4BFE88}"/>
              </a:ext>
            </a:extLst>
          </p:cNvPr>
          <p:cNvSpPr txBox="1"/>
          <p:nvPr/>
        </p:nvSpPr>
        <p:spPr>
          <a:xfrm>
            <a:off x="1524001" y="5929778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F49FF-42AB-624C-8F47-E679B231CF97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625801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695114" y="3498758"/>
            <a:ext cx="5844810" cy="2017152"/>
            <a:chOff x="522336" y="2517461"/>
            <a:chExt cx="7703692" cy="2605135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Warped image regions </a:t>
              </a:r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(224x224)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Regions of Interest (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RoI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) from a proposal method</a:t>
              </a:r>
              <a:r>
                <a:rPr lang="en" sz="1865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(~2k)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1277;p62">
            <a:extLst>
              <a:ext uri="{FF2B5EF4-FFF2-40B4-BE49-F238E27FC236}">
                <a16:creationId xmlns:a16="http://schemas.microsoft.com/office/drawing/2014/main" id="{D3D161CA-3B3A-FA40-9C4D-010D8DAC7BF6}"/>
              </a:ext>
            </a:extLst>
          </p:cNvPr>
          <p:cNvSpPr txBox="1"/>
          <p:nvPr/>
        </p:nvSpPr>
        <p:spPr>
          <a:xfrm>
            <a:off x="1524001" y="5929778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0E867-3DB3-D540-8F70-E5ED6435FE90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469681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695114" y="2116502"/>
            <a:ext cx="5844810" cy="3399408"/>
            <a:chOff x="522336" y="732289"/>
            <a:chExt cx="7703692" cy="4390307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Warped image regions </a:t>
              </a:r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(224x224)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Regions of Interest (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RoI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) from a proposal method</a:t>
              </a:r>
              <a:r>
                <a:rPr lang="en" sz="1865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(~2k)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76;p62"/>
            <p:cNvSpPr txBox="1"/>
            <p:nvPr/>
          </p:nvSpPr>
          <p:spPr>
            <a:xfrm>
              <a:off x="5970038" y="1208296"/>
              <a:ext cx="2088527" cy="91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Forward each region through 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1277;p62">
            <a:extLst>
              <a:ext uri="{FF2B5EF4-FFF2-40B4-BE49-F238E27FC236}">
                <a16:creationId xmlns:a16="http://schemas.microsoft.com/office/drawing/2014/main" id="{69B51DE5-5747-234C-BBBB-4DFE071AD5E9}"/>
              </a:ext>
            </a:extLst>
          </p:cNvPr>
          <p:cNvSpPr txBox="1"/>
          <p:nvPr/>
        </p:nvSpPr>
        <p:spPr>
          <a:xfrm>
            <a:off x="1524001" y="5929778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BA8C2-FB3F-7549-B482-86E19147CB33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660693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695114" y="1737665"/>
            <a:ext cx="5844810" cy="3778247"/>
            <a:chOff x="522336" y="243022"/>
            <a:chExt cx="7703692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Warped image regions </a:t>
              </a:r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(224x224)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Regions of Interest (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RoI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) from a proposal method</a:t>
              </a:r>
              <a:r>
                <a:rPr lang="en" sz="1865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(~2k)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76;p62"/>
            <p:cNvSpPr txBox="1"/>
            <p:nvPr/>
          </p:nvSpPr>
          <p:spPr>
            <a:xfrm>
              <a:off x="5970038" y="1208296"/>
              <a:ext cx="2088527" cy="91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Forward each region through 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1278;p62"/>
          <p:cNvSpPr txBox="1"/>
          <p:nvPr/>
        </p:nvSpPr>
        <p:spPr>
          <a:xfrm>
            <a:off x="6485484" y="1093091"/>
            <a:ext cx="3366088" cy="350254"/>
          </a:xfrm>
          <a:prstGeom prst="rect">
            <a:avLst/>
          </a:prstGeom>
          <a:noFill/>
          <a:ln w="25400">
            <a:solidFill>
              <a:srgbClr val="7C60C6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Classify each region</a:t>
            </a:r>
            <a:endParaRPr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77;p62">
            <a:extLst>
              <a:ext uri="{FF2B5EF4-FFF2-40B4-BE49-F238E27FC236}">
                <a16:creationId xmlns:a16="http://schemas.microsoft.com/office/drawing/2014/main" id="{2FB92BC2-4C63-3049-980A-A47DF9FE7E4D}"/>
              </a:ext>
            </a:extLst>
          </p:cNvPr>
          <p:cNvSpPr txBox="1"/>
          <p:nvPr/>
        </p:nvSpPr>
        <p:spPr>
          <a:xfrm>
            <a:off x="1524001" y="5929778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C678D2-69CF-5140-9BBA-68C88CE8CCD4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175649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82880"/>
            <a:ext cx="7879246" cy="822960"/>
          </a:xfrm>
        </p:spPr>
        <p:txBody>
          <a:bodyPr>
            <a:normAutofit/>
          </a:bodyPr>
          <a:lstStyle/>
          <a:p>
            <a:r>
              <a:rPr lang="en-US" dirty="0" err="1"/>
              <a:t>AlexNet</a:t>
            </a:r>
            <a:r>
              <a:rPr lang="en-US" dirty="0"/>
              <a:t> vs VGG-16: Much Bigger! 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495071"/>
              </p:ext>
            </p:extLst>
          </p:nvPr>
        </p:nvGraphicFramePr>
        <p:xfrm>
          <a:off x="1546860" y="1536484"/>
          <a:ext cx="301752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3670877"/>
              </p:ext>
            </p:extLst>
          </p:nvPr>
        </p:nvGraphicFramePr>
        <p:xfrm>
          <a:off x="4587240" y="1536484"/>
          <a:ext cx="301752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54249"/>
              </p:ext>
            </p:extLst>
          </p:nvPr>
        </p:nvGraphicFramePr>
        <p:xfrm>
          <a:off x="7650480" y="1536484"/>
          <a:ext cx="301752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54637" y="5233967"/>
            <a:ext cx="282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AlexNet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total: 1.9 MB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VGG-16 total: 48.6 MB (25x)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2156" y="5233967"/>
            <a:ext cx="264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AlexNet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total: 61M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VGG-16 total: 138M (2.3x)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3125" y="5233967"/>
            <a:ext cx="3291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AlexNet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total: 0.7 GFLOP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VGG-16 total: 13.6 GFLOP (19.4x)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07D79-4ED4-EF4C-836A-708A1CDCDE23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163550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695114" y="1737665"/>
            <a:ext cx="5844810" cy="3778247"/>
            <a:chOff x="522336" y="243022"/>
            <a:chExt cx="7703692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Warped image regions </a:t>
              </a:r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(224x224)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Regions of Interest (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RoI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) from a proposal method</a:t>
              </a:r>
              <a:r>
                <a:rPr lang="en" sz="1865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(~2k)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76;p62"/>
            <p:cNvSpPr txBox="1"/>
            <p:nvPr/>
          </p:nvSpPr>
          <p:spPr>
            <a:xfrm>
              <a:off x="5970038" y="1208296"/>
              <a:ext cx="2088527" cy="91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Forward each region through 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1278;p62"/>
          <p:cNvSpPr txBox="1"/>
          <p:nvPr/>
        </p:nvSpPr>
        <p:spPr>
          <a:xfrm>
            <a:off x="6485484" y="1093091"/>
            <a:ext cx="3366088" cy="350254"/>
          </a:xfrm>
          <a:prstGeom prst="rect">
            <a:avLst/>
          </a:prstGeom>
          <a:noFill/>
          <a:ln w="25400">
            <a:solidFill>
              <a:srgbClr val="7C60C6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Classify each region</a:t>
            </a:r>
            <a:endParaRPr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281;p62"/>
          <p:cNvSpPr txBox="1"/>
          <p:nvPr/>
        </p:nvSpPr>
        <p:spPr>
          <a:xfrm>
            <a:off x="4367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4873071" y="2055039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3360041" y="2345414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2366099" y="2720366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286;p62"/>
          <p:cNvSpPr txBox="1"/>
          <p:nvPr/>
        </p:nvSpPr>
        <p:spPr>
          <a:xfrm>
            <a:off x="6485484" y="1518065"/>
            <a:ext cx="3366088" cy="92976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Bounding box regression:</a:t>
            </a:r>
          </a:p>
          <a:p>
            <a:pPr defTabSz="457200"/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Predict “</a:t>
            </a:r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transform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” to</a:t>
            </a:r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correct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RoI</a:t>
            </a:r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4 numbers (</a:t>
            </a:r>
            <a:r>
              <a:rPr lang="en-US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281;p62"/>
          <p:cNvSpPr txBox="1"/>
          <p:nvPr/>
        </p:nvSpPr>
        <p:spPr>
          <a:xfrm>
            <a:off x="2710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1739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277;p62">
            <a:extLst>
              <a:ext uri="{FF2B5EF4-FFF2-40B4-BE49-F238E27FC236}">
                <a16:creationId xmlns:a16="http://schemas.microsoft.com/office/drawing/2014/main" id="{9186D367-C18F-AE43-891A-95D2543103D0}"/>
              </a:ext>
            </a:extLst>
          </p:cNvPr>
          <p:cNvSpPr txBox="1"/>
          <p:nvPr/>
        </p:nvSpPr>
        <p:spPr>
          <a:xfrm>
            <a:off x="1524001" y="5929778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21D106-E9D7-B145-9E48-729F9515A59A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724874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695114" y="1737665"/>
            <a:ext cx="5844810" cy="3778247"/>
            <a:chOff x="522336" y="243022"/>
            <a:chExt cx="7703692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Warped image regions </a:t>
              </a:r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(224x224)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Regions of Interest (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RoI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) from a proposal method</a:t>
              </a:r>
              <a:r>
                <a:rPr lang="en" sz="1865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(~2k)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76;p62"/>
            <p:cNvSpPr txBox="1"/>
            <p:nvPr/>
          </p:nvSpPr>
          <p:spPr>
            <a:xfrm>
              <a:off x="5970038" y="1208296"/>
              <a:ext cx="2088527" cy="91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Forward each region through 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1278;p62"/>
          <p:cNvSpPr txBox="1"/>
          <p:nvPr/>
        </p:nvSpPr>
        <p:spPr>
          <a:xfrm>
            <a:off x="6485484" y="1093091"/>
            <a:ext cx="3366088" cy="350254"/>
          </a:xfrm>
          <a:prstGeom prst="rect">
            <a:avLst/>
          </a:prstGeom>
          <a:noFill/>
          <a:ln w="25400">
            <a:solidFill>
              <a:srgbClr val="7C60C6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Classify each region</a:t>
            </a:r>
            <a:endParaRPr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281;p62"/>
          <p:cNvSpPr txBox="1"/>
          <p:nvPr/>
        </p:nvSpPr>
        <p:spPr>
          <a:xfrm>
            <a:off x="4367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4873071" y="2055039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3360041" y="2345414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2366099" y="2720366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286;p62"/>
          <p:cNvSpPr txBox="1"/>
          <p:nvPr/>
        </p:nvSpPr>
        <p:spPr>
          <a:xfrm>
            <a:off x="6485484" y="1518065"/>
            <a:ext cx="3366088" cy="92976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Bounding box regression:</a:t>
            </a:r>
          </a:p>
          <a:p>
            <a:pPr defTabSz="457200"/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Predict “</a:t>
            </a:r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transform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” to</a:t>
            </a:r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correct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RoI</a:t>
            </a:r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4 numbers (</a:t>
            </a:r>
            <a:r>
              <a:rPr lang="en-US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281;p62"/>
          <p:cNvSpPr txBox="1"/>
          <p:nvPr/>
        </p:nvSpPr>
        <p:spPr>
          <a:xfrm>
            <a:off x="2710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1739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80658" y="2582004"/>
            <a:ext cx="3081293" cy="2585323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Region proposal: 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p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Transform: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, t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)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Output box: 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b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Translate relative to box size: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          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y</a:t>
            </a:r>
            <a:endParaRPr lang="en-US" baseline="-2500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Log-space scale transform: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exp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   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exp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47" name="Google Shape;1277;p62">
            <a:extLst>
              <a:ext uri="{FF2B5EF4-FFF2-40B4-BE49-F238E27FC236}">
                <a16:creationId xmlns:a16="http://schemas.microsoft.com/office/drawing/2014/main" id="{911231EC-E7ED-E94F-A961-3E3E81D1F941}"/>
              </a:ext>
            </a:extLst>
          </p:cNvPr>
          <p:cNvSpPr txBox="1"/>
          <p:nvPr/>
        </p:nvSpPr>
        <p:spPr>
          <a:xfrm>
            <a:off x="1524001" y="5929778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39BA23-5DBB-5344-A8EF-E63566BF6009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292699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Test-time</a:t>
            </a: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695114" y="1737665"/>
            <a:ext cx="4255226" cy="3778247"/>
            <a:chOff x="522336" y="243022"/>
            <a:chExt cx="5608556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</p:grpSp>
      <p:sp>
        <p:nvSpPr>
          <p:cNvPr id="38" name="Google Shape;1281;p62"/>
          <p:cNvSpPr txBox="1"/>
          <p:nvPr/>
        </p:nvSpPr>
        <p:spPr>
          <a:xfrm>
            <a:off x="4367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4873071" y="2055039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3360041" y="2345414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2366099" y="2720366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281;p62"/>
          <p:cNvSpPr txBox="1"/>
          <p:nvPr/>
        </p:nvSpPr>
        <p:spPr>
          <a:xfrm>
            <a:off x="2710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1739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28783" y="1205414"/>
            <a:ext cx="41233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Input: Single RGB Image</a:t>
            </a:r>
          </a:p>
          <a:p>
            <a:pPr defTabSz="457200"/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457200">
              <a:buFontTx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Run region proposal method to compute ~2000 region proposals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Resize each region to 224x224 and run independently through CNN to predict class scores and 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bbox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transform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Use scores to select a subset of region proposals to output </a:t>
            </a:r>
            <a:br>
              <a:rPr lang="en-US" sz="20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(Many choices here: threshold on background, or per-category? Or take top K proposals per image?)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Compare with ground-truth boxes</a:t>
            </a:r>
          </a:p>
        </p:txBody>
      </p:sp>
      <p:sp>
        <p:nvSpPr>
          <p:cNvPr id="42" name="Google Shape;1277;p62">
            <a:extLst>
              <a:ext uri="{FF2B5EF4-FFF2-40B4-BE49-F238E27FC236}">
                <a16:creationId xmlns:a16="http://schemas.microsoft.com/office/drawing/2014/main" id="{8A52E73B-5CA8-1C4A-9576-1CF84AF4D09C}"/>
              </a:ext>
            </a:extLst>
          </p:cNvPr>
          <p:cNvSpPr txBox="1"/>
          <p:nvPr/>
        </p:nvSpPr>
        <p:spPr>
          <a:xfrm>
            <a:off x="1524001" y="5929778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DD8905-A8F7-E94C-8D3C-EA43E14B7F4B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81414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Performance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3048000"/>
            <a:ext cx="10363200" cy="32766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b="1" dirty="0"/>
              <a:t>Regions</a:t>
            </a:r>
            <a:r>
              <a:rPr lang="en-US" sz="2400" dirty="0"/>
              <a:t>: ~2000 Selective Search proposals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/>
              <a:t>Network</a:t>
            </a:r>
            <a:r>
              <a:rPr lang="en-US" sz="2400" dirty="0"/>
              <a:t>: </a:t>
            </a:r>
            <a:r>
              <a:rPr lang="en-US" sz="2400" dirty="0" err="1"/>
              <a:t>AlexNet</a:t>
            </a:r>
            <a:r>
              <a:rPr lang="en-US" sz="2400" dirty="0"/>
              <a:t> </a:t>
            </a:r>
            <a:r>
              <a:rPr lang="en-US" sz="2400" i="1" dirty="0"/>
              <a:t>pre-trained</a:t>
            </a:r>
            <a:r>
              <a:rPr lang="en-US" sz="2400" dirty="0"/>
              <a:t> on </a:t>
            </a:r>
            <a:r>
              <a:rPr lang="en-US" sz="2400" dirty="0" err="1"/>
              <a:t>ImageNet</a:t>
            </a:r>
            <a:r>
              <a:rPr lang="en-US" sz="2400" dirty="0"/>
              <a:t> (1000 classes), </a:t>
            </a:r>
            <a:r>
              <a:rPr lang="en-US" sz="2400" i="1" dirty="0"/>
              <a:t>fine-tuned</a:t>
            </a:r>
            <a:r>
              <a:rPr lang="en-US" sz="2400" dirty="0"/>
              <a:t> on PASCAL (21 classes)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/>
              <a:t>Final detector</a:t>
            </a:r>
            <a:r>
              <a:rPr lang="en-US" sz="2400" dirty="0"/>
              <a:t>: warp proposal regions, extract fc7 network activations (4096 dimensions), classify with linear SVM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/>
              <a:t>Bounding box regression</a:t>
            </a:r>
            <a:r>
              <a:rPr lang="en-US" sz="2400" i="1" dirty="0"/>
              <a:t> </a:t>
            </a:r>
            <a:r>
              <a:rPr lang="en-US" sz="2400" dirty="0"/>
              <a:t>to refine box locations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/>
              <a:t>Performance:</a:t>
            </a:r>
            <a:r>
              <a:rPr lang="en-US" sz="2400" dirty="0"/>
              <a:t> </a:t>
            </a:r>
            <a:r>
              <a:rPr lang="en-US" sz="2400" dirty="0" err="1"/>
              <a:t>mAP</a:t>
            </a:r>
            <a:r>
              <a:rPr lang="en-US" sz="2400" dirty="0"/>
              <a:t> of </a:t>
            </a:r>
            <a:r>
              <a:rPr lang="en-US" sz="2400" b="1" dirty="0"/>
              <a:t>53.7%</a:t>
            </a:r>
            <a:r>
              <a:rPr lang="en-US" sz="2400" dirty="0"/>
              <a:t> on PASCAL 2010 </a:t>
            </a:r>
            <a:br>
              <a:rPr lang="en-US" sz="2400" dirty="0"/>
            </a:br>
            <a:r>
              <a:rPr lang="en-US" sz="2400" dirty="0"/>
              <a:t>(vs. </a:t>
            </a:r>
            <a:r>
              <a:rPr lang="en-US" sz="2400" b="1" dirty="0"/>
              <a:t>35.1%</a:t>
            </a:r>
            <a:r>
              <a:rPr lang="en-US" sz="2400" dirty="0"/>
              <a:t> for Selective Search and </a:t>
            </a:r>
            <a:r>
              <a:rPr lang="en-US" sz="2400" b="1" dirty="0"/>
              <a:t>33.4%</a:t>
            </a:r>
            <a:r>
              <a:rPr lang="en-US" sz="2400" dirty="0"/>
              <a:t> for Deformable Part Models)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27433"/>
          <a:stretch/>
        </p:blipFill>
        <p:spPr bwMode="auto">
          <a:xfrm>
            <a:off x="1828800" y="914400"/>
            <a:ext cx="853440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6DEDC-4254-CB4B-B8A3-BBCAA44E9615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330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6/64/The_Puppy.jpg/640px-The_Pup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43" y="1838487"/>
            <a:ext cx="5231602" cy="34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33" y="182880"/>
            <a:ext cx="9037674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Boxes: Intersection over Union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4633" y="6296941"/>
            <a:ext cx="34874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Puppy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licensed under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CC-A 2.0 Generic license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. Bounding boxes and text added by Justin Johnson.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40508" y="1930228"/>
            <a:ext cx="204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b="1">
                <a:solidFill>
                  <a:srgbClr val="00B0F0"/>
                </a:solidFill>
                <a:latin typeface="Calibri" panose="020F0502020204030204"/>
              </a:rPr>
              <a:t>Our Prediction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5105" y="2541940"/>
            <a:ext cx="1177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Ground Truth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7977" y="1838487"/>
            <a:ext cx="345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How can we compare our prediction to the ground-truth box?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04724" y="2410798"/>
            <a:ext cx="2715208" cy="234431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9939" y="2669722"/>
            <a:ext cx="2691881" cy="2617236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3B06C-4DEF-644C-B91E-396AB730B70F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474100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6/64/The_Puppy.jpg/640px-The_Pup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43" y="1838487"/>
            <a:ext cx="5231602" cy="34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0508" y="1930228"/>
            <a:ext cx="204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b="1">
                <a:solidFill>
                  <a:srgbClr val="00B0F0"/>
                </a:solidFill>
                <a:latin typeface="Calibri" panose="020F0502020204030204"/>
              </a:rPr>
              <a:t>Our Prediction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5105" y="2541940"/>
            <a:ext cx="1177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Ground Truth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607977" y="1838487"/>
                <a:ext cx="3459325" cy="302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How can we compare our prediction to the ground-truth box?</a:t>
                </a:r>
              </a:p>
              <a:p>
                <a:pPr defTabSz="457200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:r>
                  <a:rPr lang="en-US" b="1" dirty="0">
                    <a:solidFill>
                      <a:prstClr val="black"/>
                    </a:solidFill>
                    <a:latin typeface="Calibri" panose="020F0502020204030204"/>
                  </a:rPr>
                  <a:t>Intersection over Union 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IoU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</a:p>
              <a:p>
                <a:pPr defTabSz="457200"/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(Also called “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Jaccard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similarity” or “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Jaccard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index”):</a:t>
                </a:r>
              </a:p>
              <a:p>
                <a:pPr defTabSz="457200"/>
                <a:endParaRPr lang="en-US" sz="2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𝑨𝒓𝒆𝒂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𝒐𝒇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𝑰𝒏𝒕𝒆𝒓𝒔𝒆𝒄𝒕𝒊𝒐𝒏</m:t>
                          </m:r>
                        </m:num>
                        <m:den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𝑨𝒓𝒆𝒂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𝒐𝒇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𝑼𝒏𝒊𝒐𝒏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977" y="1838487"/>
                <a:ext cx="3459325" cy="3025572"/>
              </a:xfrm>
              <a:prstGeom prst="rect">
                <a:avLst/>
              </a:prstGeom>
              <a:blipFill>
                <a:blip r:embed="rId3"/>
                <a:stretch>
                  <a:fillRect l="-1465" t="-8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319938" y="2665464"/>
            <a:ext cx="2299994" cy="2089650"/>
          </a:xfrm>
          <a:prstGeom prst="rect">
            <a:avLst/>
          </a:prstGeom>
          <a:solidFill>
            <a:schemeClr val="accent2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04724" y="2410798"/>
            <a:ext cx="2715208" cy="234431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9939" y="2669722"/>
            <a:ext cx="2691881" cy="2617236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0D80B-9EFF-9E47-855E-C5545028C227}"/>
              </a:ext>
            </a:extLst>
          </p:cNvPr>
          <p:cNvSpPr txBox="1"/>
          <p:nvPr/>
        </p:nvSpPr>
        <p:spPr>
          <a:xfrm>
            <a:off x="1534633" y="6296941"/>
            <a:ext cx="34874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Puppy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licensed under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CC-A 2.0 Generic license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. Bounding boxes and text added by Justin Johnson.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1E2A7B5-A8F8-4049-8C47-822FC313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33" y="182880"/>
            <a:ext cx="9037674" cy="822960"/>
          </a:xfrm>
        </p:spPr>
        <p:txBody>
          <a:bodyPr>
            <a:normAutofit fontScale="90000"/>
          </a:bodyPr>
          <a:lstStyle/>
          <a:p>
            <a:r>
              <a:rPr lang="en-US"/>
              <a:t>Comparing Boxes: Intersection over Union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157B4-5AE3-244F-A2E2-A76C738AB007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164140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6/64/The_Puppy.jpg/640px-The_Pup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43" y="1838487"/>
            <a:ext cx="5231602" cy="34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904724" y="2411437"/>
            <a:ext cx="2715208" cy="2343678"/>
          </a:xfrm>
          <a:prstGeom prst="rect">
            <a:avLst/>
          </a:prstGeom>
          <a:solidFill>
            <a:srgbClr val="7030A0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43895C-DC20-174A-9C19-CB15B68831C7}"/>
              </a:ext>
            </a:extLst>
          </p:cNvPr>
          <p:cNvSpPr/>
          <p:nvPr/>
        </p:nvSpPr>
        <p:spPr>
          <a:xfrm>
            <a:off x="6327428" y="4755114"/>
            <a:ext cx="2684393" cy="529682"/>
          </a:xfrm>
          <a:prstGeom prst="rect">
            <a:avLst/>
          </a:prstGeom>
          <a:solidFill>
            <a:srgbClr val="7030A0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40508" y="1930228"/>
            <a:ext cx="204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b="1">
                <a:solidFill>
                  <a:srgbClr val="00B0F0"/>
                </a:solidFill>
                <a:latin typeface="Calibri" panose="020F0502020204030204"/>
              </a:rPr>
              <a:t>Our Prediction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5105" y="2541940"/>
            <a:ext cx="1177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Ground Truth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607977" y="1838487"/>
                <a:ext cx="3459325" cy="302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How can we compare our prediction to the ground-truth box?</a:t>
                </a:r>
              </a:p>
              <a:p>
                <a:pPr defTabSz="457200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:r>
                  <a:rPr lang="en-US" b="1" dirty="0">
                    <a:solidFill>
                      <a:prstClr val="black"/>
                    </a:solidFill>
                    <a:latin typeface="Calibri" panose="020F0502020204030204"/>
                  </a:rPr>
                  <a:t>Intersection over Union 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IoU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</a:p>
              <a:p>
                <a:pPr defTabSz="457200"/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(Also called “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Jaccard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similarity” or “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Jaccard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index”):</a:t>
                </a:r>
              </a:p>
              <a:p>
                <a:pPr defTabSz="457200"/>
                <a:endParaRPr lang="en-US" sz="2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𝑨𝒓𝒆𝒂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𝒐𝒇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𝑰𝒏𝒕𝒆𝒓𝒔𝒆𝒄𝒕𝒊𝒐𝒏</m:t>
                          </m:r>
                        </m:num>
                        <m:den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𝑨𝒓𝒆𝒂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𝒐𝒇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𝑼𝒏𝒊𝒐𝒏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977" y="1838487"/>
                <a:ext cx="3459325" cy="3025572"/>
              </a:xfrm>
              <a:prstGeom prst="rect">
                <a:avLst/>
              </a:prstGeom>
              <a:blipFill>
                <a:blip r:embed="rId3"/>
                <a:stretch>
                  <a:fillRect l="-1465" t="-8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76CCCDA-4037-E342-9DAD-8DF1E50BC429}"/>
              </a:ext>
            </a:extLst>
          </p:cNvPr>
          <p:cNvSpPr/>
          <p:nvPr/>
        </p:nvSpPr>
        <p:spPr>
          <a:xfrm>
            <a:off x="8619931" y="2669722"/>
            <a:ext cx="391888" cy="2083231"/>
          </a:xfrm>
          <a:prstGeom prst="rect">
            <a:avLst/>
          </a:prstGeom>
          <a:solidFill>
            <a:srgbClr val="7030A0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04724" y="2410798"/>
            <a:ext cx="2715208" cy="234431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9939" y="2669722"/>
            <a:ext cx="2691881" cy="2617236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2EDD1-025B-5042-8B41-188833FB2DB8}"/>
              </a:ext>
            </a:extLst>
          </p:cNvPr>
          <p:cNvSpPr txBox="1"/>
          <p:nvPr/>
        </p:nvSpPr>
        <p:spPr>
          <a:xfrm>
            <a:off x="1534633" y="6296941"/>
            <a:ext cx="34874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Puppy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licensed under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CC-A 2.0 Generic license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. Bounding boxes and text added by Justin Johnson.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0F444C8-0768-BE40-A6A8-DB8DE57C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33" y="182880"/>
            <a:ext cx="9037674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Boxes: Intersection over Union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0D1DE-E8D1-0743-8554-712BF72E5E9A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183724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6/64/The_Puppy.jpg/640px-The_Pup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43" y="1838487"/>
            <a:ext cx="5231602" cy="34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0508" y="1930228"/>
            <a:ext cx="204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b="1">
                <a:solidFill>
                  <a:srgbClr val="00B0F0"/>
                </a:solidFill>
                <a:latin typeface="Calibri" panose="020F0502020204030204"/>
              </a:rPr>
              <a:t>Our Prediction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5105" y="2541940"/>
            <a:ext cx="1177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Ground Truth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607977" y="1838487"/>
                <a:ext cx="3459325" cy="302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How can we compare our prediction to the ground-truth box?</a:t>
                </a:r>
              </a:p>
              <a:p>
                <a:pPr defTabSz="457200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:r>
                  <a:rPr lang="en-US" b="1" dirty="0">
                    <a:solidFill>
                      <a:prstClr val="black"/>
                    </a:solidFill>
                    <a:latin typeface="Calibri" panose="020F0502020204030204"/>
                  </a:rPr>
                  <a:t>Intersection over Union 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IoU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</a:p>
              <a:p>
                <a:pPr defTabSz="457200"/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(Also called “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Jaccard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similarity” or “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Jaccard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index”):</a:t>
                </a:r>
              </a:p>
              <a:p>
                <a:pPr defTabSz="457200"/>
                <a:endParaRPr lang="en-US" sz="2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𝑨𝒓𝒆𝒂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𝒐𝒇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𝑰𝒏𝒕𝒆𝒓𝒔𝒆𝒄𝒕𝒊𝒐𝒏</m:t>
                          </m:r>
                        </m:num>
                        <m:den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𝑨𝒓𝒆𝒂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𝒐𝒇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𝑼𝒏𝒊𝒐𝒏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977" y="1838487"/>
                <a:ext cx="3459325" cy="3025572"/>
              </a:xfrm>
              <a:prstGeom prst="rect">
                <a:avLst/>
              </a:prstGeom>
              <a:blipFill>
                <a:blip r:embed="rId3"/>
                <a:stretch>
                  <a:fillRect l="-1465" t="-8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5904724" y="2410798"/>
            <a:ext cx="2715208" cy="234431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9939" y="2669722"/>
            <a:ext cx="2691881" cy="2617236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92530" y="3712882"/>
            <a:ext cx="1781257" cy="553998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3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3000" dirty="0">
                <a:solidFill>
                  <a:prstClr val="black"/>
                </a:solidFill>
                <a:latin typeface="Calibri" panose="020F0502020204030204"/>
              </a:rPr>
              <a:t> = 0.51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177FC-435F-654D-ADFB-CC62E4A401FC}"/>
              </a:ext>
            </a:extLst>
          </p:cNvPr>
          <p:cNvSpPr txBox="1"/>
          <p:nvPr/>
        </p:nvSpPr>
        <p:spPr>
          <a:xfrm>
            <a:off x="1534633" y="6296941"/>
            <a:ext cx="34874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Puppy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licensed under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CC-A 2.0 Generic license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. Bounding boxes and text added by Justin Johnson.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E83A1-AA35-794B-A65D-8BE34957EA06}"/>
              </a:ext>
            </a:extLst>
          </p:cNvPr>
          <p:cNvSpPr txBox="1"/>
          <p:nvPr/>
        </p:nvSpPr>
        <p:spPr>
          <a:xfrm>
            <a:off x="1716981" y="5072668"/>
            <a:ext cx="23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&gt; 0.5 is “decent”,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B8440FB-46FF-AA4C-90F7-94E2D1850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33" y="182880"/>
            <a:ext cx="9037674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Boxes: Intersection over Union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138F1-EF50-0547-8854-121591BF5A38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738796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6/64/The_Puppy.jpg/640px-The_Pup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43" y="1838487"/>
            <a:ext cx="5231602" cy="34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0508" y="1930228"/>
            <a:ext cx="204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b="1">
                <a:solidFill>
                  <a:srgbClr val="00B0F0"/>
                </a:solidFill>
                <a:latin typeface="Calibri" panose="020F0502020204030204"/>
              </a:rPr>
              <a:t>Our Prediction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5105" y="2541940"/>
            <a:ext cx="1177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Ground Truth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607977" y="1838487"/>
                <a:ext cx="3459325" cy="302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How can we compare our prediction to the ground-truth box?</a:t>
                </a:r>
              </a:p>
              <a:p>
                <a:pPr defTabSz="457200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:r>
                  <a:rPr lang="en-US" b="1" dirty="0">
                    <a:solidFill>
                      <a:prstClr val="black"/>
                    </a:solidFill>
                    <a:latin typeface="Calibri" panose="020F0502020204030204"/>
                  </a:rPr>
                  <a:t>Intersection over Union 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IoU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</a:p>
              <a:p>
                <a:pPr defTabSz="457200"/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(Also called “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Jaccard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similarity” or “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Jaccard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index”):</a:t>
                </a:r>
              </a:p>
              <a:p>
                <a:pPr defTabSz="457200"/>
                <a:endParaRPr lang="en-US" sz="2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𝑨𝒓𝒆𝒂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𝒐𝒇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𝑰𝒏𝒕𝒆𝒓𝒔𝒆𝒄𝒕𝒊𝒐𝒏</m:t>
                          </m:r>
                        </m:num>
                        <m:den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𝑨𝒓𝒆𝒂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𝒐𝒇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𝑼𝒏𝒊𝒐𝒏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977" y="1838487"/>
                <a:ext cx="3459325" cy="3025572"/>
              </a:xfrm>
              <a:prstGeom prst="rect">
                <a:avLst/>
              </a:prstGeom>
              <a:blipFill>
                <a:blip r:embed="rId3"/>
                <a:stretch>
                  <a:fillRect l="-1465" t="-8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156652" y="2521843"/>
            <a:ext cx="2673218" cy="238722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9939" y="2669722"/>
            <a:ext cx="2691881" cy="2617236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44176-EED2-5846-B75F-E874C7B1DCFB}"/>
              </a:ext>
            </a:extLst>
          </p:cNvPr>
          <p:cNvSpPr txBox="1"/>
          <p:nvPr/>
        </p:nvSpPr>
        <p:spPr>
          <a:xfrm>
            <a:off x="6592530" y="3712882"/>
            <a:ext cx="1781257" cy="553998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3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3000" dirty="0">
                <a:solidFill>
                  <a:prstClr val="black"/>
                </a:solidFill>
                <a:latin typeface="Calibri" panose="020F0502020204030204"/>
              </a:rPr>
              <a:t> = 0.72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4749A-3CA1-7B41-9CAA-259FFCAF3C14}"/>
              </a:ext>
            </a:extLst>
          </p:cNvPr>
          <p:cNvSpPr txBox="1"/>
          <p:nvPr/>
        </p:nvSpPr>
        <p:spPr>
          <a:xfrm>
            <a:off x="1534633" y="6296941"/>
            <a:ext cx="34874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Puppy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licensed under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CC-A 2.0 Generic license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. Bounding boxes and text added by Justin Johnson.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3EED6-6E5A-E546-9DED-9B2B0686E0C7}"/>
              </a:ext>
            </a:extLst>
          </p:cNvPr>
          <p:cNvSpPr txBox="1"/>
          <p:nvPr/>
        </p:nvSpPr>
        <p:spPr>
          <a:xfrm>
            <a:off x="1716980" y="5072668"/>
            <a:ext cx="285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&gt; 0.5 is “decent”,</a:t>
            </a:r>
          </a:p>
          <a:p>
            <a:pPr defTabSz="4572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&gt; 0.7 is “pretty good”,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76307C8-6F73-0A4C-8EB4-42EB9F64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33" y="182880"/>
            <a:ext cx="9037674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Boxes: Intersection over Union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F8E50F-2905-E842-BA98-A5F3CD803762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29624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6/64/The_Puppy.jpg/640px-The_Pup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43" y="1838487"/>
            <a:ext cx="5231602" cy="34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0508" y="1930228"/>
            <a:ext cx="204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b="1">
                <a:solidFill>
                  <a:srgbClr val="00B0F0"/>
                </a:solidFill>
                <a:latin typeface="Calibri" panose="020F0502020204030204"/>
              </a:rPr>
              <a:t>Our Prediction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5105" y="2541940"/>
            <a:ext cx="1177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Ground Truth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607977" y="1838487"/>
                <a:ext cx="3459325" cy="302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How can we compare our prediction to the ground-truth box?</a:t>
                </a:r>
              </a:p>
              <a:p>
                <a:pPr defTabSz="457200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:r>
                  <a:rPr lang="en-US" b="1" dirty="0">
                    <a:solidFill>
                      <a:prstClr val="black"/>
                    </a:solidFill>
                    <a:latin typeface="Calibri" panose="020F0502020204030204"/>
                  </a:rPr>
                  <a:t>Intersection over Union 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IoU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</a:p>
              <a:p>
                <a:pPr defTabSz="457200"/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(Also called “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Jaccard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similarity” or “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Jaccard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index”):</a:t>
                </a:r>
              </a:p>
              <a:p>
                <a:pPr defTabSz="457200"/>
                <a:endParaRPr lang="en-US" sz="2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𝑨𝒓𝒆𝒂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𝒐𝒇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charset="0"/>
                            </a:rPr>
                            <m:t>𝑰𝒏𝒕𝒆𝒓𝒔𝒆𝒄𝒕𝒊𝒐𝒏</m:t>
                          </m:r>
                        </m:num>
                        <m:den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𝑨𝒓𝒆𝒂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𝒐𝒇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1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𝑼𝒏𝒊𝒐𝒏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977" y="1838487"/>
                <a:ext cx="3459325" cy="3025572"/>
              </a:xfrm>
              <a:prstGeom prst="rect">
                <a:avLst/>
              </a:prstGeom>
              <a:blipFill>
                <a:blip r:embed="rId3"/>
                <a:stretch>
                  <a:fillRect l="-1465" t="-8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254620" y="2634732"/>
            <a:ext cx="2666222" cy="26032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9939" y="2669722"/>
            <a:ext cx="2691881" cy="2617236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6980" y="5072669"/>
            <a:ext cx="3122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&gt; 0.5 is “decent”,</a:t>
            </a:r>
          </a:p>
          <a:p>
            <a:pPr defTabSz="4572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&gt; 0.7 is “pretty good”,</a:t>
            </a:r>
          </a:p>
          <a:p>
            <a:pPr defTabSz="4572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&gt; 0.9 is “almost perfect”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372D0-58CE-974E-862C-B4EE334AF15C}"/>
              </a:ext>
            </a:extLst>
          </p:cNvPr>
          <p:cNvSpPr txBox="1"/>
          <p:nvPr/>
        </p:nvSpPr>
        <p:spPr>
          <a:xfrm>
            <a:off x="6592530" y="3712882"/>
            <a:ext cx="1781257" cy="553998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3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3000" dirty="0">
                <a:solidFill>
                  <a:prstClr val="black"/>
                </a:solidFill>
                <a:latin typeface="Calibri" panose="020F0502020204030204"/>
              </a:rPr>
              <a:t> = 0.91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101BC-1128-7E42-9778-5E7F5B1CBA37}"/>
              </a:ext>
            </a:extLst>
          </p:cNvPr>
          <p:cNvSpPr txBox="1"/>
          <p:nvPr/>
        </p:nvSpPr>
        <p:spPr>
          <a:xfrm>
            <a:off x="1534633" y="6296941"/>
            <a:ext cx="34874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Puppy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licensed under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CC-A 2.0 Generic license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. Bounding boxes and text added by Justin Johnson.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4E7E516-4BDE-4E40-85E7-0591D5F4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33" y="182880"/>
            <a:ext cx="9037674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Boxes: Intersection over Union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A379D-8A54-9842-9387-C99421D734EE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82441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ImageNet Classification Challenge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1619492" y="1005841"/>
          <a:ext cx="8915400" cy="4930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2624165" y="6110360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3347307" y="6054424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lang="en" sz="1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4018911" y="6088371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lang="en" sz="1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4994345" y="6083549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5487640" y="6058366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6412707" y="6049048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lang="en" sz="1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7282687" y="6046818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lang="en" sz="1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8082584" y="6115115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8866178" y="6040504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sz="1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400E88-6F97-624C-BF80-BF7546426455}"/>
              </a:ext>
            </a:extLst>
          </p:cNvPr>
          <p:cNvSpPr/>
          <p:nvPr/>
        </p:nvSpPr>
        <p:spPr>
          <a:xfrm>
            <a:off x="2925762" y="4940779"/>
            <a:ext cx="1309540" cy="396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Shallow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CC5A02-7D9E-C247-BC58-10E11EDCAE46}"/>
              </a:ext>
            </a:extLst>
          </p:cNvPr>
          <p:cNvSpPr/>
          <p:nvPr/>
        </p:nvSpPr>
        <p:spPr>
          <a:xfrm>
            <a:off x="4413690" y="4389456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8 Layer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16343F-54C0-3240-A2D1-8D34EE5ED19E}"/>
              </a:ext>
            </a:extLst>
          </p:cNvPr>
          <p:cNvSpPr/>
          <p:nvPr/>
        </p:nvSpPr>
        <p:spPr>
          <a:xfrm>
            <a:off x="5172149" y="4382367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8 Layer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823F7B-F264-2D41-8990-9DDAB76D32F0}"/>
              </a:ext>
            </a:extLst>
          </p:cNvPr>
          <p:cNvSpPr/>
          <p:nvPr/>
        </p:nvSpPr>
        <p:spPr>
          <a:xfrm>
            <a:off x="5930608" y="3312016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19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BEC0FB-F8D7-EA48-9D4F-5D575A527D52}"/>
              </a:ext>
            </a:extLst>
          </p:cNvPr>
          <p:cNvSpPr/>
          <p:nvPr/>
        </p:nvSpPr>
        <p:spPr>
          <a:xfrm>
            <a:off x="6689074" y="3315560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22 Layer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43D38E-5208-ED43-91DB-5ADEB95BF7CE}"/>
              </a:ext>
            </a:extLst>
          </p:cNvPr>
          <p:cNvSpPr/>
          <p:nvPr/>
        </p:nvSpPr>
        <p:spPr>
          <a:xfrm>
            <a:off x="7481050" y="1075613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152 Layer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A023B5-435C-FF45-8C5C-9F2BC588E4D7}"/>
              </a:ext>
            </a:extLst>
          </p:cNvPr>
          <p:cNvSpPr/>
          <p:nvPr/>
        </p:nvSpPr>
        <p:spPr>
          <a:xfrm>
            <a:off x="9567285" y="1005840"/>
            <a:ext cx="1005222" cy="5412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9DF5E1-D3BF-124C-BA31-EB3F930E4F11}"/>
              </a:ext>
            </a:extLst>
          </p:cNvPr>
          <p:cNvSpPr/>
          <p:nvPr/>
        </p:nvSpPr>
        <p:spPr>
          <a:xfrm>
            <a:off x="8196975" y="1079154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152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CAB4DF-C8E9-E644-BD0E-133E82D9DC5B}"/>
              </a:ext>
            </a:extLst>
          </p:cNvPr>
          <p:cNvSpPr/>
          <p:nvPr/>
        </p:nvSpPr>
        <p:spPr>
          <a:xfrm>
            <a:off x="8934166" y="1082696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152 Layer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62947-24A6-F743-A55D-535380CC895F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569262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6B5B-07E7-2F46-A696-DCF81C03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Detectors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57C4E-3BE9-8D4D-AAC1-D7DACAECF8EA}"/>
              </a:ext>
            </a:extLst>
          </p:cNvPr>
          <p:cNvSpPr/>
          <p:nvPr/>
        </p:nvSpPr>
        <p:spPr>
          <a:xfrm>
            <a:off x="2289748" y="1003610"/>
            <a:ext cx="79935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True detection: high intersection over union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Precision: #true detections / #detections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Recall: #true detections / #true positives</a:t>
            </a:r>
          </a:p>
        </p:txBody>
      </p:sp>
      <p:sp>
        <p:nvSpPr>
          <p:cNvPr id="5" name="Freeform: Shape 19">
            <a:extLst>
              <a:ext uri="{FF2B5EF4-FFF2-40B4-BE49-F238E27FC236}">
                <a16:creationId xmlns:a16="http://schemas.microsoft.com/office/drawing/2014/main" id="{69E0F845-F0D7-424F-864A-0F9EC9F22174}"/>
              </a:ext>
            </a:extLst>
          </p:cNvPr>
          <p:cNvSpPr/>
          <p:nvPr/>
        </p:nvSpPr>
        <p:spPr>
          <a:xfrm>
            <a:off x="2911736" y="3383525"/>
            <a:ext cx="2086984" cy="1990165"/>
          </a:xfrm>
          <a:custGeom>
            <a:avLst/>
            <a:gdLst>
              <a:gd name="connsiteX0" fmla="*/ 0 w 2086984"/>
              <a:gd name="connsiteY0" fmla="*/ 0 h 1990165"/>
              <a:gd name="connsiteX1" fmla="*/ 172123 w 2086984"/>
              <a:gd name="connsiteY1" fmla="*/ 10758 h 1990165"/>
              <a:gd name="connsiteX2" fmla="*/ 290457 w 2086984"/>
              <a:gd name="connsiteY2" fmla="*/ 43031 h 1990165"/>
              <a:gd name="connsiteX3" fmla="*/ 365760 w 2086984"/>
              <a:gd name="connsiteY3" fmla="*/ 64546 h 1990165"/>
              <a:gd name="connsiteX4" fmla="*/ 441064 w 2086984"/>
              <a:gd name="connsiteY4" fmla="*/ 96819 h 1990165"/>
              <a:gd name="connsiteX5" fmla="*/ 473337 w 2086984"/>
              <a:gd name="connsiteY5" fmla="*/ 161365 h 1990165"/>
              <a:gd name="connsiteX6" fmla="*/ 484095 w 2086984"/>
              <a:gd name="connsiteY6" fmla="*/ 236669 h 1990165"/>
              <a:gd name="connsiteX7" fmla="*/ 527125 w 2086984"/>
              <a:gd name="connsiteY7" fmla="*/ 290457 h 1990165"/>
              <a:gd name="connsiteX8" fmla="*/ 591671 w 2086984"/>
              <a:gd name="connsiteY8" fmla="*/ 333487 h 1990165"/>
              <a:gd name="connsiteX9" fmla="*/ 666975 w 2086984"/>
              <a:gd name="connsiteY9" fmla="*/ 376518 h 1990165"/>
              <a:gd name="connsiteX10" fmla="*/ 699248 w 2086984"/>
              <a:gd name="connsiteY10" fmla="*/ 387276 h 1990165"/>
              <a:gd name="connsiteX11" fmla="*/ 742278 w 2086984"/>
              <a:gd name="connsiteY11" fmla="*/ 408791 h 1990165"/>
              <a:gd name="connsiteX12" fmla="*/ 806824 w 2086984"/>
              <a:gd name="connsiteY12" fmla="*/ 430306 h 1990165"/>
              <a:gd name="connsiteX13" fmla="*/ 849855 w 2086984"/>
              <a:gd name="connsiteY13" fmla="*/ 451821 h 1990165"/>
              <a:gd name="connsiteX14" fmla="*/ 882128 w 2086984"/>
              <a:gd name="connsiteY14" fmla="*/ 462579 h 1990165"/>
              <a:gd name="connsiteX15" fmla="*/ 935916 w 2086984"/>
              <a:gd name="connsiteY15" fmla="*/ 505610 h 1990165"/>
              <a:gd name="connsiteX16" fmla="*/ 968189 w 2086984"/>
              <a:gd name="connsiteY16" fmla="*/ 613186 h 1990165"/>
              <a:gd name="connsiteX17" fmla="*/ 989704 w 2086984"/>
              <a:gd name="connsiteY17" fmla="*/ 677732 h 1990165"/>
              <a:gd name="connsiteX18" fmla="*/ 1011219 w 2086984"/>
              <a:gd name="connsiteY18" fmla="*/ 710005 h 1990165"/>
              <a:gd name="connsiteX19" fmla="*/ 1043492 w 2086984"/>
              <a:gd name="connsiteY19" fmla="*/ 796066 h 1990165"/>
              <a:gd name="connsiteX20" fmla="*/ 1054250 w 2086984"/>
              <a:gd name="connsiteY20" fmla="*/ 839097 h 1990165"/>
              <a:gd name="connsiteX21" fmla="*/ 1108038 w 2086984"/>
              <a:gd name="connsiteY21" fmla="*/ 892885 h 1990165"/>
              <a:gd name="connsiteX22" fmla="*/ 1161826 w 2086984"/>
              <a:gd name="connsiteY22" fmla="*/ 946673 h 1990165"/>
              <a:gd name="connsiteX23" fmla="*/ 1183342 w 2086984"/>
              <a:gd name="connsiteY23" fmla="*/ 968189 h 1990165"/>
              <a:gd name="connsiteX24" fmla="*/ 1226372 w 2086984"/>
              <a:gd name="connsiteY24" fmla="*/ 978946 h 1990165"/>
              <a:gd name="connsiteX25" fmla="*/ 1301676 w 2086984"/>
              <a:gd name="connsiteY25" fmla="*/ 1021977 h 1990165"/>
              <a:gd name="connsiteX26" fmla="*/ 1333949 w 2086984"/>
              <a:gd name="connsiteY26" fmla="*/ 1032734 h 1990165"/>
              <a:gd name="connsiteX27" fmla="*/ 1376979 w 2086984"/>
              <a:gd name="connsiteY27" fmla="*/ 1054250 h 1990165"/>
              <a:gd name="connsiteX28" fmla="*/ 1441525 w 2086984"/>
              <a:gd name="connsiteY28" fmla="*/ 1075765 h 1990165"/>
              <a:gd name="connsiteX29" fmla="*/ 1463040 w 2086984"/>
              <a:gd name="connsiteY29" fmla="*/ 1140311 h 1990165"/>
              <a:gd name="connsiteX30" fmla="*/ 1473798 w 2086984"/>
              <a:gd name="connsiteY30" fmla="*/ 1172584 h 1990165"/>
              <a:gd name="connsiteX31" fmla="*/ 1506071 w 2086984"/>
              <a:gd name="connsiteY31" fmla="*/ 1237130 h 1990165"/>
              <a:gd name="connsiteX32" fmla="*/ 1527586 w 2086984"/>
              <a:gd name="connsiteY32" fmla="*/ 1269403 h 1990165"/>
              <a:gd name="connsiteX33" fmla="*/ 1549102 w 2086984"/>
              <a:gd name="connsiteY33" fmla="*/ 1333949 h 1990165"/>
              <a:gd name="connsiteX34" fmla="*/ 1570617 w 2086984"/>
              <a:gd name="connsiteY34" fmla="*/ 1376979 h 1990165"/>
              <a:gd name="connsiteX35" fmla="*/ 1592132 w 2086984"/>
              <a:gd name="connsiteY35" fmla="*/ 1441525 h 1990165"/>
              <a:gd name="connsiteX36" fmla="*/ 1602890 w 2086984"/>
              <a:gd name="connsiteY36" fmla="*/ 1473798 h 1990165"/>
              <a:gd name="connsiteX37" fmla="*/ 1635163 w 2086984"/>
              <a:gd name="connsiteY37" fmla="*/ 1506071 h 1990165"/>
              <a:gd name="connsiteX38" fmla="*/ 1656678 w 2086984"/>
              <a:gd name="connsiteY38" fmla="*/ 1538344 h 1990165"/>
              <a:gd name="connsiteX39" fmla="*/ 1785770 w 2086984"/>
              <a:gd name="connsiteY39" fmla="*/ 1613647 h 1990165"/>
              <a:gd name="connsiteX40" fmla="*/ 1850316 w 2086984"/>
              <a:gd name="connsiteY40" fmla="*/ 1645920 h 1990165"/>
              <a:gd name="connsiteX41" fmla="*/ 1893346 w 2086984"/>
              <a:gd name="connsiteY41" fmla="*/ 1699709 h 1990165"/>
              <a:gd name="connsiteX42" fmla="*/ 1914862 w 2086984"/>
              <a:gd name="connsiteY42" fmla="*/ 1721224 h 1990165"/>
              <a:gd name="connsiteX43" fmla="*/ 1936377 w 2086984"/>
              <a:gd name="connsiteY43" fmla="*/ 1753497 h 1990165"/>
              <a:gd name="connsiteX44" fmla="*/ 1947135 w 2086984"/>
              <a:gd name="connsiteY44" fmla="*/ 1785770 h 1990165"/>
              <a:gd name="connsiteX45" fmla="*/ 1979408 w 2086984"/>
              <a:gd name="connsiteY45" fmla="*/ 1807285 h 1990165"/>
              <a:gd name="connsiteX46" fmla="*/ 2011680 w 2086984"/>
              <a:gd name="connsiteY46" fmla="*/ 1871831 h 1990165"/>
              <a:gd name="connsiteX47" fmla="*/ 2043953 w 2086984"/>
              <a:gd name="connsiteY47" fmla="*/ 1936377 h 1990165"/>
              <a:gd name="connsiteX48" fmla="*/ 2065469 w 2086984"/>
              <a:gd name="connsiteY48" fmla="*/ 1957892 h 1990165"/>
              <a:gd name="connsiteX49" fmla="*/ 2086984 w 2086984"/>
              <a:gd name="connsiteY49" fmla="*/ 1990165 h 199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86984" h="1990165">
                <a:moveTo>
                  <a:pt x="0" y="0"/>
                </a:moveTo>
                <a:cubicBezTo>
                  <a:pt x="57374" y="3586"/>
                  <a:pt x="114896" y="5308"/>
                  <a:pt x="172123" y="10758"/>
                </a:cubicBezTo>
                <a:cubicBezTo>
                  <a:pt x="232230" y="16483"/>
                  <a:pt x="228311" y="27494"/>
                  <a:pt x="290457" y="43031"/>
                </a:cubicBezTo>
                <a:cubicBezTo>
                  <a:pt x="312289" y="48489"/>
                  <a:pt x="344156" y="55288"/>
                  <a:pt x="365760" y="64546"/>
                </a:cubicBezTo>
                <a:cubicBezTo>
                  <a:pt x="458821" y="104428"/>
                  <a:pt x="365373" y="71588"/>
                  <a:pt x="441064" y="96819"/>
                </a:cubicBezTo>
                <a:cubicBezTo>
                  <a:pt x="459196" y="124017"/>
                  <a:pt x="466974" y="129553"/>
                  <a:pt x="473337" y="161365"/>
                </a:cubicBezTo>
                <a:cubicBezTo>
                  <a:pt x="478310" y="186229"/>
                  <a:pt x="476809" y="212382"/>
                  <a:pt x="484095" y="236669"/>
                </a:cubicBezTo>
                <a:cubicBezTo>
                  <a:pt x="488192" y="250326"/>
                  <a:pt x="514546" y="281023"/>
                  <a:pt x="527125" y="290457"/>
                </a:cubicBezTo>
                <a:cubicBezTo>
                  <a:pt x="547811" y="305972"/>
                  <a:pt x="570156" y="319144"/>
                  <a:pt x="591671" y="333487"/>
                </a:cubicBezTo>
                <a:cubicBezTo>
                  <a:pt x="624088" y="355098"/>
                  <a:pt x="628751" y="360136"/>
                  <a:pt x="666975" y="376518"/>
                </a:cubicBezTo>
                <a:cubicBezTo>
                  <a:pt x="677398" y="380985"/>
                  <a:pt x="688825" y="382809"/>
                  <a:pt x="699248" y="387276"/>
                </a:cubicBezTo>
                <a:cubicBezTo>
                  <a:pt x="713988" y="393593"/>
                  <a:pt x="727389" y="402835"/>
                  <a:pt x="742278" y="408791"/>
                </a:cubicBezTo>
                <a:cubicBezTo>
                  <a:pt x="763335" y="417214"/>
                  <a:pt x="786539" y="420164"/>
                  <a:pt x="806824" y="430306"/>
                </a:cubicBezTo>
                <a:cubicBezTo>
                  <a:pt x="821168" y="437478"/>
                  <a:pt x="835115" y="445504"/>
                  <a:pt x="849855" y="451821"/>
                </a:cubicBezTo>
                <a:cubicBezTo>
                  <a:pt x="860278" y="456288"/>
                  <a:pt x="871986" y="457508"/>
                  <a:pt x="882128" y="462579"/>
                </a:cubicBezTo>
                <a:cubicBezTo>
                  <a:pt x="909268" y="476149"/>
                  <a:pt x="915904" y="485598"/>
                  <a:pt x="935916" y="505610"/>
                </a:cubicBezTo>
                <a:cubicBezTo>
                  <a:pt x="952175" y="570648"/>
                  <a:pt x="941995" y="534604"/>
                  <a:pt x="968189" y="613186"/>
                </a:cubicBezTo>
                <a:cubicBezTo>
                  <a:pt x="968191" y="613191"/>
                  <a:pt x="989701" y="677728"/>
                  <a:pt x="989704" y="677732"/>
                </a:cubicBezTo>
                <a:lnTo>
                  <a:pt x="1011219" y="710005"/>
                </a:lnTo>
                <a:cubicBezTo>
                  <a:pt x="1038833" y="820460"/>
                  <a:pt x="1001301" y="683556"/>
                  <a:pt x="1043492" y="796066"/>
                </a:cubicBezTo>
                <a:cubicBezTo>
                  <a:pt x="1048683" y="809910"/>
                  <a:pt x="1048426" y="825507"/>
                  <a:pt x="1054250" y="839097"/>
                </a:cubicBezTo>
                <a:cubicBezTo>
                  <a:pt x="1068594" y="872566"/>
                  <a:pt x="1079350" y="873760"/>
                  <a:pt x="1108038" y="892885"/>
                </a:cubicBezTo>
                <a:cubicBezTo>
                  <a:pt x="1144921" y="948210"/>
                  <a:pt x="1110599" y="905692"/>
                  <a:pt x="1161826" y="946673"/>
                </a:cubicBezTo>
                <a:cubicBezTo>
                  <a:pt x="1169746" y="953009"/>
                  <a:pt x="1174270" y="963653"/>
                  <a:pt x="1183342" y="968189"/>
                </a:cubicBezTo>
                <a:cubicBezTo>
                  <a:pt x="1196566" y="974801"/>
                  <a:pt x="1212029" y="975360"/>
                  <a:pt x="1226372" y="978946"/>
                </a:cubicBezTo>
                <a:cubicBezTo>
                  <a:pt x="1258781" y="1000552"/>
                  <a:pt x="1263463" y="1005600"/>
                  <a:pt x="1301676" y="1021977"/>
                </a:cubicBezTo>
                <a:cubicBezTo>
                  <a:pt x="1312099" y="1026444"/>
                  <a:pt x="1323526" y="1028267"/>
                  <a:pt x="1333949" y="1032734"/>
                </a:cubicBezTo>
                <a:cubicBezTo>
                  <a:pt x="1348689" y="1039051"/>
                  <a:pt x="1362090" y="1048294"/>
                  <a:pt x="1376979" y="1054250"/>
                </a:cubicBezTo>
                <a:cubicBezTo>
                  <a:pt x="1398036" y="1062673"/>
                  <a:pt x="1441525" y="1075765"/>
                  <a:pt x="1441525" y="1075765"/>
                </a:cubicBezTo>
                <a:lnTo>
                  <a:pt x="1463040" y="1140311"/>
                </a:lnTo>
                <a:cubicBezTo>
                  <a:pt x="1466626" y="1151069"/>
                  <a:pt x="1467508" y="1163149"/>
                  <a:pt x="1473798" y="1172584"/>
                </a:cubicBezTo>
                <a:cubicBezTo>
                  <a:pt x="1535457" y="1265074"/>
                  <a:pt x="1461532" y="1148053"/>
                  <a:pt x="1506071" y="1237130"/>
                </a:cubicBezTo>
                <a:cubicBezTo>
                  <a:pt x="1511853" y="1248694"/>
                  <a:pt x="1522335" y="1257588"/>
                  <a:pt x="1527586" y="1269403"/>
                </a:cubicBezTo>
                <a:cubicBezTo>
                  <a:pt x="1536797" y="1290128"/>
                  <a:pt x="1538960" y="1313664"/>
                  <a:pt x="1549102" y="1333949"/>
                </a:cubicBezTo>
                <a:cubicBezTo>
                  <a:pt x="1556274" y="1348292"/>
                  <a:pt x="1564661" y="1362090"/>
                  <a:pt x="1570617" y="1376979"/>
                </a:cubicBezTo>
                <a:cubicBezTo>
                  <a:pt x="1579040" y="1398036"/>
                  <a:pt x="1584960" y="1420010"/>
                  <a:pt x="1592132" y="1441525"/>
                </a:cubicBezTo>
                <a:cubicBezTo>
                  <a:pt x="1595718" y="1452283"/>
                  <a:pt x="1594872" y="1465780"/>
                  <a:pt x="1602890" y="1473798"/>
                </a:cubicBezTo>
                <a:cubicBezTo>
                  <a:pt x="1613648" y="1484556"/>
                  <a:pt x="1625424" y="1494384"/>
                  <a:pt x="1635163" y="1506071"/>
                </a:cubicBezTo>
                <a:cubicBezTo>
                  <a:pt x="1643440" y="1516003"/>
                  <a:pt x="1647536" y="1529202"/>
                  <a:pt x="1656678" y="1538344"/>
                </a:cubicBezTo>
                <a:cubicBezTo>
                  <a:pt x="1702390" y="1584056"/>
                  <a:pt x="1724776" y="1572983"/>
                  <a:pt x="1785770" y="1613647"/>
                </a:cubicBezTo>
                <a:cubicBezTo>
                  <a:pt x="1827478" y="1641453"/>
                  <a:pt x="1805777" y="1631075"/>
                  <a:pt x="1850316" y="1645920"/>
                </a:cubicBezTo>
                <a:cubicBezTo>
                  <a:pt x="1902273" y="1697880"/>
                  <a:pt x="1839053" y="1631843"/>
                  <a:pt x="1893346" y="1699709"/>
                </a:cubicBezTo>
                <a:cubicBezTo>
                  <a:pt x="1899682" y="1707629"/>
                  <a:pt x="1908526" y="1713304"/>
                  <a:pt x="1914862" y="1721224"/>
                </a:cubicBezTo>
                <a:cubicBezTo>
                  <a:pt x="1922939" y="1731320"/>
                  <a:pt x="1930595" y="1741933"/>
                  <a:pt x="1936377" y="1753497"/>
                </a:cubicBezTo>
                <a:cubicBezTo>
                  <a:pt x="1941448" y="1763639"/>
                  <a:pt x="1940051" y="1776915"/>
                  <a:pt x="1947135" y="1785770"/>
                </a:cubicBezTo>
                <a:cubicBezTo>
                  <a:pt x="1955212" y="1795866"/>
                  <a:pt x="1968650" y="1800113"/>
                  <a:pt x="1979408" y="1807285"/>
                </a:cubicBezTo>
                <a:cubicBezTo>
                  <a:pt x="2006444" y="1888397"/>
                  <a:pt x="1969976" y="1788423"/>
                  <a:pt x="2011680" y="1871831"/>
                </a:cubicBezTo>
                <a:cubicBezTo>
                  <a:pt x="2038190" y="1924851"/>
                  <a:pt x="2002850" y="1884999"/>
                  <a:pt x="2043953" y="1936377"/>
                </a:cubicBezTo>
                <a:cubicBezTo>
                  <a:pt x="2050289" y="1944297"/>
                  <a:pt x="2059133" y="1949972"/>
                  <a:pt x="2065469" y="1957892"/>
                </a:cubicBezTo>
                <a:cubicBezTo>
                  <a:pt x="2073546" y="1967988"/>
                  <a:pt x="2086984" y="1990165"/>
                  <a:pt x="2086984" y="1990165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40578-8BFA-C849-9CE6-74519542D1B8}"/>
              </a:ext>
            </a:extLst>
          </p:cNvPr>
          <p:cNvSpPr txBox="1"/>
          <p:nvPr/>
        </p:nvSpPr>
        <p:spPr>
          <a:xfrm>
            <a:off x="5352236" y="3841677"/>
            <a:ext cx="5315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Summarize by area under curve (avg. precision)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1992ED-2B45-FA4C-BB00-CF15995C1353}"/>
              </a:ext>
            </a:extLst>
          </p:cNvPr>
          <p:cNvGrpSpPr/>
          <p:nvPr/>
        </p:nvGrpSpPr>
        <p:grpSpPr>
          <a:xfrm>
            <a:off x="2028138" y="2971205"/>
            <a:ext cx="3102136" cy="3366420"/>
            <a:chOff x="504138" y="3449676"/>
            <a:chExt cx="3102136" cy="33664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8DA9A-19A1-FA4A-9122-74B0EAEB16E9}"/>
                </a:ext>
              </a:extLst>
            </p:cNvPr>
            <p:cNvSpPr txBox="1"/>
            <p:nvPr/>
          </p:nvSpPr>
          <p:spPr>
            <a:xfrm>
              <a:off x="3225050" y="6077432"/>
              <a:ext cx="3812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/>
              <a:r>
                <a:rPr lang="en-US" sz="420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8658FAC-F9F5-D74E-90D5-145AE02AAF08}"/>
                </a:ext>
              </a:extLst>
            </p:cNvPr>
            <p:cNvGrpSpPr/>
            <p:nvPr/>
          </p:nvGrpSpPr>
          <p:grpSpPr>
            <a:xfrm>
              <a:off x="504138" y="3449676"/>
              <a:ext cx="3005239" cy="3173275"/>
              <a:chOff x="504138" y="3449676"/>
              <a:chExt cx="3005239" cy="31732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785278C-7B91-C543-8BDE-ED3A978F9220}"/>
                  </a:ext>
                </a:extLst>
              </p:cNvPr>
              <p:cNvGrpSpPr/>
              <p:nvPr/>
            </p:nvGrpSpPr>
            <p:grpSpPr>
              <a:xfrm>
                <a:off x="504138" y="3449676"/>
                <a:ext cx="3005235" cy="3173275"/>
                <a:chOff x="504138" y="3449676"/>
                <a:chExt cx="3005235" cy="3173275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1999F9-7E05-6749-A1CA-DD8030263DFF}"/>
                    </a:ext>
                  </a:extLst>
                </p:cNvPr>
                <p:cNvSpPr txBox="1"/>
                <p:nvPr/>
              </p:nvSpPr>
              <p:spPr>
                <a:xfrm>
                  <a:off x="1215609" y="6099731"/>
                  <a:ext cx="229376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200"/>
                  <a:r>
                    <a:rPr lang="en-US" sz="2800" dirty="0">
                      <a:solidFill>
                        <a:prstClr val="black"/>
                      </a:solidFill>
                      <a:latin typeface="Calibri" panose="020F0502020204030204"/>
                    </a:rPr>
                    <a:t>Recall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18E7E55-94A2-F749-B0CB-CC761D643B09}"/>
                    </a:ext>
                  </a:extLst>
                </p:cNvPr>
                <p:cNvGrpSpPr/>
                <p:nvPr/>
              </p:nvGrpSpPr>
              <p:grpSpPr>
                <a:xfrm>
                  <a:off x="504138" y="3449676"/>
                  <a:ext cx="689884" cy="3098711"/>
                  <a:chOff x="504138" y="3449676"/>
                  <a:chExt cx="689884" cy="3098711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230C8C4-0C4A-AF49-B586-B0BB13B26B8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381135" y="4583518"/>
                    <a:ext cx="229376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200"/>
                    <a:r>
                      <a:rPr lang="en-US" sz="280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Precision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A43314F-FAC4-5D4B-BA87-ED84066B764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860" y="3449676"/>
                    <a:ext cx="381224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defTabSz="457200"/>
                    <a:r>
                      <a:rPr lang="en-US" sz="420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1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9212FE8E-6C9C-5D4B-9EA1-3E7CDFB4816C}"/>
                      </a:ext>
                    </a:extLst>
                  </p:cNvPr>
                  <p:cNvSpPr txBox="1"/>
                  <p:nvPr/>
                </p:nvSpPr>
                <p:spPr>
                  <a:xfrm>
                    <a:off x="812798" y="5809723"/>
                    <a:ext cx="381224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defTabSz="457200"/>
                    <a:r>
                      <a:rPr lang="en-US" sz="420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0</a:t>
                    </a: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ABEB4E-745E-0944-AF27-B3EF45DD0AA3}"/>
                  </a:ext>
                </a:extLst>
              </p:cNvPr>
              <p:cNvGrpSpPr/>
              <p:nvPr/>
            </p:nvGrpSpPr>
            <p:grpSpPr>
              <a:xfrm>
                <a:off x="1215611" y="3690368"/>
                <a:ext cx="2293766" cy="2301642"/>
                <a:chOff x="1215611" y="3690368"/>
                <a:chExt cx="2293766" cy="2301642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3595D454-2E77-174F-B7CA-17884155A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362493" y="2543486"/>
                  <a:ext cx="0" cy="2293763"/>
                </a:xfrm>
                <a:prstGeom prst="straightConnector1">
                  <a:avLst/>
                </a:prstGeom>
                <a:ln w="28575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D79421D-4544-B040-B7FA-BC3E9A992E71}"/>
                    </a:ext>
                  </a:extLst>
                </p:cNvPr>
                <p:cNvCxnSpPr/>
                <p:nvPr/>
              </p:nvCxnSpPr>
              <p:spPr>
                <a:xfrm flipV="1">
                  <a:off x="1215614" y="3698246"/>
                  <a:ext cx="0" cy="2293763"/>
                </a:xfrm>
                <a:prstGeom prst="straightConnector1">
                  <a:avLst/>
                </a:prstGeom>
                <a:ln w="3810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70C542E2-0F8F-7D4A-AD6B-87C5E067B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362496" y="4845128"/>
                  <a:ext cx="0" cy="2293763"/>
                </a:xfrm>
                <a:prstGeom prst="straightConnector1">
                  <a:avLst/>
                </a:prstGeom>
                <a:ln w="3810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196C94A7-8A9A-AF4E-AD32-8ABFA66BCACD}"/>
                    </a:ext>
                  </a:extLst>
                </p:cNvPr>
                <p:cNvCxnSpPr/>
                <p:nvPr/>
              </p:nvCxnSpPr>
              <p:spPr>
                <a:xfrm flipV="1">
                  <a:off x="3509373" y="3698246"/>
                  <a:ext cx="0" cy="2293763"/>
                </a:xfrm>
                <a:prstGeom prst="straightConnector1">
                  <a:avLst/>
                </a:prstGeom>
                <a:ln w="28575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A5A607-8F50-C74C-BC82-104B03C46C53}"/>
              </a:ext>
            </a:extLst>
          </p:cNvPr>
          <p:cNvGrpSpPr/>
          <p:nvPr/>
        </p:nvGrpSpPr>
        <p:grpSpPr>
          <a:xfrm>
            <a:off x="2557323" y="2502053"/>
            <a:ext cx="7886484" cy="944253"/>
            <a:chOff x="1033323" y="2980523"/>
            <a:chExt cx="7886484" cy="9442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927648-40FD-1043-95D4-358BBF20CFED}"/>
                </a:ext>
              </a:extLst>
            </p:cNvPr>
            <p:cNvSpPr txBox="1"/>
            <p:nvPr/>
          </p:nvSpPr>
          <p:spPr>
            <a:xfrm>
              <a:off x="1194022" y="2980523"/>
              <a:ext cx="7725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2800" b="1" dirty="0">
                  <a:solidFill>
                    <a:srgbClr val="4472C4"/>
                  </a:solidFill>
                  <a:latin typeface="Calibri" panose="020F0502020204030204"/>
                </a:rPr>
                <a:t>Reject everything: no mistakes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EEC679-15E4-BD4F-BD51-5D017C9C6AA5}"/>
                </a:ext>
              </a:extLst>
            </p:cNvPr>
            <p:cNvSpPr/>
            <p:nvPr/>
          </p:nvSpPr>
          <p:spPr>
            <a:xfrm>
              <a:off x="1033323" y="3560205"/>
              <a:ext cx="364571" cy="3645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99753F-6E10-5B49-AF0C-65039F27129B}"/>
              </a:ext>
            </a:extLst>
          </p:cNvPr>
          <p:cNvGrpSpPr/>
          <p:nvPr/>
        </p:nvGrpSpPr>
        <p:grpSpPr>
          <a:xfrm>
            <a:off x="4851088" y="3081734"/>
            <a:ext cx="4601299" cy="563400"/>
            <a:chOff x="3327087" y="3560205"/>
            <a:chExt cx="4601299" cy="5634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D2B846-99F5-B94E-A721-0A90851DF936}"/>
                </a:ext>
              </a:extLst>
            </p:cNvPr>
            <p:cNvSpPr txBox="1"/>
            <p:nvPr/>
          </p:nvSpPr>
          <p:spPr>
            <a:xfrm>
              <a:off x="3828236" y="3600385"/>
              <a:ext cx="4100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2800" b="1" dirty="0">
                  <a:solidFill>
                    <a:srgbClr val="FFC000"/>
                  </a:solidFill>
                  <a:latin typeface="Calibri" panose="020F0502020204030204"/>
                </a:rPr>
                <a:t>Ideal!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5A827DC-779E-2B48-AAEF-8E5679C407D3}"/>
                </a:ext>
              </a:extLst>
            </p:cNvPr>
            <p:cNvSpPr/>
            <p:nvPr/>
          </p:nvSpPr>
          <p:spPr>
            <a:xfrm>
              <a:off x="3327087" y="3560205"/>
              <a:ext cx="364571" cy="3645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0FC59B5-7237-1945-BF25-911CF3E1A654}"/>
              </a:ext>
            </a:extLst>
          </p:cNvPr>
          <p:cNvGrpSpPr/>
          <p:nvPr/>
        </p:nvGrpSpPr>
        <p:grpSpPr>
          <a:xfrm>
            <a:off x="4851087" y="5014187"/>
            <a:ext cx="5053556" cy="954107"/>
            <a:chOff x="3327087" y="5492657"/>
            <a:chExt cx="5053556" cy="9541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8A5AA7-6AA6-3949-A44E-042F5EC76333}"/>
                </a:ext>
              </a:extLst>
            </p:cNvPr>
            <p:cNvSpPr txBox="1"/>
            <p:nvPr/>
          </p:nvSpPr>
          <p:spPr>
            <a:xfrm>
              <a:off x="3793695" y="5492657"/>
              <a:ext cx="45869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2800" b="1" dirty="0">
                  <a:solidFill>
                    <a:srgbClr val="ED7D31"/>
                  </a:solidFill>
                  <a:latin typeface="Calibri" panose="020F0502020204030204"/>
                </a:rPr>
                <a:t>Accept everything:</a:t>
              </a:r>
            </a:p>
            <a:p>
              <a:pPr defTabSz="457200"/>
              <a:r>
                <a:rPr lang="en-US" sz="2800" b="1" dirty="0">
                  <a:solidFill>
                    <a:srgbClr val="ED7D31"/>
                  </a:solidFill>
                  <a:latin typeface="Calibri" panose="020F0502020204030204"/>
                </a:rPr>
                <a:t>Miss nothing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EAF3817-8C9A-3F44-9094-867C38F33973}"/>
                </a:ext>
              </a:extLst>
            </p:cNvPr>
            <p:cNvSpPr/>
            <p:nvPr/>
          </p:nvSpPr>
          <p:spPr>
            <a:xfrm>
              <a:off x="3327087" y="5809723"/>
              <a:ext cx="364571" cy="36457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F75ABF7-381D-A147-88E7-DF124E737E1C}"/>
              </a:ext>
            </a:extLst>
          </p:cNvPr>
          <p:cNvSpPr txBox="1"/>
          <p:nvPr/>
        </p:nvSpPr>
        <p:spPr>
          <a:xfrm>
            <a:off x="9452387" y="6237598"/>
            <a:ext cx="11416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00" dirty="0">
                <a:solidFill>
                  <a:prstClr val="black"/>
                </a:solidFill>
                <a:latin typeface="Calibri" panose="020F0502020204030204"/>
              </a:rPr>
              <a:t>Slide Credit: David </a:t>
            </a:r>
            <a:r>
              <a:rPr lang="en-US" sz="700" dirty="0" err="1">
                <a:solidFill>
                  <a:prstClr val="black"/>
                </a:solidFill>
                <a:latin typeface="Calibri" panose="020F0502020204030204"/>
              </a:rPr>
              <a:t>Fouhey</a:t>
            </a:r>
            <a:endParaRPr lang="en-US" sz="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E02625-BAF0-BE47-81B0-71B1FCC1AD5D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87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PASCAL VOC Challenge (2005-2012)</a:t>
            </a: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1295400" y="2743200"/>
            <a:ext cx="97536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b="0" dirty="0">
                <a:solidFill>
                  <a:srgbClr val="000000"/>
                </a:solidFill>
              </a:rPr>
              <a:t>20 challenge classes:</a:t>
            </a:r>
            <a:endParaRPr lang="en-US" sz="2800" b="0" i="1" dirty="0">
              <a:solidFill>
                <a:srgbClr val="000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0" i="1" dirty="0">
                <a:solidFill>
                  <a:srgbClr val="000000"/>
                </a:solidFill>
              </a:rPr>
              <a:t>Person</a:t>
            </a:r>
            <a:r>
              <a:rPr lang="en-US" b="0" dirty="0">
                <a:solidFill>
                  <a:srgbClr val="000000"/>
                </a:solidFill>
              </a:rPr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0" i="1" dirty="0">
                <a:solidFill>
                  <a:srgbClr val="000000"/>
                </a:solidFill>
              </a:rPr>
              <a:t>Animals:</a:t>
            </a:r>
            <a:r>
              <a:rPr lang="en-US" b="0" dirty="0">
                <a:solidFill>
                  <a:srgbClr val="000000"/>
                </a:solidFill>
              </a:rPr>
              <a:t> bird, cat, cow, dog, horse, sheep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0" i="1" dirty="0">
                <a:solidFill>
                  <a:srgbClr val="000000"/>
                </a:solidFill>
              </a:rPr>
              <a:t>Vehicles:</a:t>
            </a:r>
            <a:r>
              <a:rPr lang="en-US" b="0" dirty="0">
                <a:solidFill>
                  <a:srgbClr val="000000"/>
                </a:solidFill>
              </a:rPr>
              <a:t> airplane, bicycle, boat, bus, car, motorbike, train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0" i="1" dirty="0">
                <a:solidFill>
                  <a:srgbClr val="000000"/>
                </a:solidFill>
              </a:rPr>
              <a:t>Indoor:</a:t>
            </a:r>
            <a:r>
              <a:rPr lang="en-US" b="0" dirty="0">
                <a:solidFill>
                  <a:srgbClr val="000000"/>
                </a:solidFill>
              </a:rPr>
              <a:t> bottle, chair, dining table, potted plant, sofa, </a:t>
            </a:r>
            <a:r>
              <a:rPr lang="en-US" b="0" dirty="0" err="1">
                <a:solidFill>
                  <a:srgbClr val="000000"/>
                </a:solidFill>
              </a:rPr>
              <a:t>tv</a:t>
            </a:r>
            <a:r>
              <a:rPr lang="en-US" b="0" dirty="0">
                <a:solidFill>
                  <a:srgbClr val="000000"/>
                </a:solidFill>
              </a:rPr>
              <a:t>/monitor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b="0" dirty="0">
              <a:solidFill>
                <a:srgbClr val="0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b="0" dirty="0">
                <a:solidFill>
                  <a:srgbClr val="000000"/>
                </a:solidFill>
              </a:rPr>
              <a:t>Dataset size (by 2012): 11.5K training/validation images, 27K bounding boxes, 7K segmentations </a:t>
            </a:r>
          </a:p>
          <a:p>
            <a:pPr marL="285750" indent="-285750">
              <a:spcBef>
                <a:spcPct val="50000"/>
              </a:spcBef>
              <a:buFont typeface="Arial" pitchFamily="34" charset="0"/>
              <a:buChar char="•"/>
            </a:pPr>
            <a:endParaRPr lang="en-US" sz="2000" b="0" dirty="0">
              <a:solidFill>
                <a:srgbClr val="000000"/>
              </a:solidFill>
            </a:endParaRPr>
          </a:p>
        </p:txBody>
      </p:sp>
      <p:sp>
        <p:nvSpPr>
          <p:cNvPr id="19461" name="Rectangle 42"/>
          <p:cNvSpPr>
            <a:spLocks noChangeArrowheads="1"/>
          </p:cNvSpPr>
          <p:nvPr/>
        </p:nvSpPr>
        <p:spPr bwMode="auto">
          <a:xfrm>
            <a:off x="2895600" y="6324600"/>
            <a:ext cx="647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hlinkClick r:id="rId3"/>
              </a:rPr>
              <a:t>http://host.robots.ox.ac.uk/pascal/VOC/</a:t>
            </a:r>
            <a:endParaRPr lang="en-US" sz="2000" b="0" dirty="0">
              <a:solidFill>
                <a:srgbClr val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8" y="914401"/>
            <a:ext cx="9157063" cy="154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E15190-8DF4-FA4C-9AF9-B75CA219F655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7837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on PASCAL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D042DB-523C-364F-8EF7-290DAB25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0" y="1693337"/>
            <a:ext cx="8952381" cy="5032324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5046617" y="1489167"/>
            <a:ext cx="548640" cy="374468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1588" y="2715208"/>
            <a:ext cx="154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Before CNNs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8434255" y="2878185"/>
            <a:ext cx="548640" cy="151529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01000" y="3840167"/>
            <a:ext cx="13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After CNNs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94086" y="1219200"/>
            <a:ext cx="167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PASCAL VOC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94EED3-55C5-9B48-B05E-4C0BA41EE7C6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39546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0ABD-F07B-8646-AF4A-D347B732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benchmark: COCO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7C21-AD58-7748-ADC5-B8715494A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14400"/>
            <a:ext cx="3746500" cy="519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E786A-D6FE-C848-ABAC-F07E4191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46" y="1066800"/>
            <a:ext cx="3694815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8C0A90-D555-2340-8534-A74AB0930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2882004"/>
            <a:ext cx="3671161" cy="29853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2A9CCD-510F-D14E-816E-46DC5B6D408B}"/>
              </a:ext>
            </a:extLst>
          </p:cNvPr>
          <p:cNvSpPr/>
          <p:nvPr/>
        </p:nvSpPr>
        <p:spPr>
          <a:xfrm>
            <a:off x="3850033" y="6261101"/>
            <a:ext cx="4491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err="1">
                <a:hlinkClick r:id="rId5"/>
              </a:rPr>
              <a:t>cocodataset.org</a:t>
            </a:r>
            <a:r>
              <a:rPr lang="en-US" dirty="0">
                <a:hlinkClick r:id="rId5"/>
              </a:rPr>
              <a:t>/#home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839700-ED2F-A046-82A4-BCB96A655197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04684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A686-89C3-534F-93E5-F387B6EF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 dataset: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7C3A4-A71A-9049-A784-7344D1579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90600"/>
            <a:ext cx="7696200" cy="196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5F3DA-B6D1-B148-90BE-6B3381E7F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90" y="3429000"/>
            <a:ext cx="7699310" cy="1967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A68F4-DD67-A943-BC88-E6E1D9E1AF7E}"/>
              </a:ext>
            </a:extLst>
          </p:cNvPr>
          <p:cNvSpPr txBox="1"/>
          <p:nvPr/>
        </p:nvSpPr>
        <p:spPr>
          <a:xfrm>
            <a:off x="2946579" y="296057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image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0CE87B-E8B3-0F49-A272-238E1193F797}"/>
              </a:ext>
            </a:extLst>
          </p:cNvPr>
          <p:cNvSpPr txBox="1"/>
          <p:nvPr/>
        </p:nvSpPr>
        <p:spPr>
          <a:xfrm>
            <a:off x="7194944" y="2971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object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2C513-DD72-434C-80CE-504AFA347D2C}"/>
              </a:ext>
            </a:extLst>
          </p:cNvPr>
          <p:cNvSpPr txBox="1"/>
          <p:nvPr/>
        </p:nvSpPr>
        <p:spPr>
          <a:xfrm>
            <a:off x="2679251" y="547070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semantic segmentation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40CFA-EAEF-ED44-92C3-5023969FE7A1}"/>
              </a:ext>
            </a:extLst>
          </p:cNvPr>
          <p:cNvSpPr txBox="1"/>
          <p:nvPr/>
        </p:nvSpPr>
        <p:spPr>
          <a:xfrm>
            <a:off x="6879610" y="54864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instance segmentation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CF9B9-90E5-A647-8F54-9A650B6701B7}"/>
              </a:ext>
            </a:extLst>
          </p:cNvPr>
          <p:cNvSpPr txBox="1"/>
          <p:nvPr/>
        </p:nvSpPr>
        <p:spPr>
          <a:xfrm>
            <a:off x="1705055" y="6096001"/>
            <a:ext cx="8664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Also: </a:t>
            </a:r>
            <a:r>
              <a:rPr lang="en-US" b="0" dirty="0" err="1"/>
              <a:t>keypoint</a:t>
            </a:r>
            <a:r>
              <a:rPr lang="en-US" b="0" dirty="0"/>
              <a:t> prediction, captioning, question answering…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F8A5B-27DB-6045-B023-37B9F67E3180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40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9E59-1214-774A-990C-20181E16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 detection metrics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A9BCF-F82A-1C42-B1C9-11ED731B3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876800"/>
            <a:ext cx="9144000" cy="108799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Leaderboard: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err="1">
                <a:hlinkClick r:id="rId2"/>
              </a:rPr>
              <a:t>cocodataset.org</a:t>
            </a:r>
            <a:r>
              <a:rPr lang="en-US" sz="2400" dirty="0">
                <a:hlinkClick r:id="rId2"/>
              </a:rPr>
              <a:t>/#detection-leaderboard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Official COCO challenges no longer include detection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Emphasis has shifted to instance segmentation and dense semantic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2FBAB-CF42-8948-AB4E-0418F0E78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11798"/>
            <a:ext cx="9144000" cy="3712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A904C-08A8-974C-BA86-08DECAFC34E2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16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695115" y="1737665"/>
            <a:ext cx="4255225" cy="3778247"/>
            <a:chOff x="522336" y="243022"/>
            <a:chExt cx="5608556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</p:grpSp>
      <p:sp>
        <p:nvSpPr>
          <p:cNvPr id="38" name="Google Shape;1281;p62"/>
          <p:cNvSpPr txBox="1"/>
          <p:nvPr/>
        </p:nvSpPr>
        <p:spPr>
          <a:xfrm>
            <a:off x="4367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4873071" y="2055039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3360041" y="2345414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2366099" y="2720366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281;p62"/>
          <p:cNvSpPr txBox="1"/>
          <p:nvPr/>
        </p:nvSpPr>
        <p:spPr>
          <a:xfrm>
            <a:off x="2710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1739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85;p62"/>
          <p:cNvSpPr txBox="1"/>
          <p:nvPr/>
        </p:nvSpPr>
        <p:spPr>
          <a:xfrm>
            <a:off x="6639775" y="1821018"/>
            <a:ext cx="3753418" cy="143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2800" b="1" dirty="0">
                <a:solidFill>
                  <a:srgbClr val="CC0000"/>
                </a:solidFill>
                <a:latin typeface="Calibri" panose="020F0502020204030204"/>
              </a:rPr>
              <a:t>Problem</a:t>
            </a:r>
            <a:r>
              <a:rPr lang="en" sz="2800" dirty="0">
                <a:solidFill>
                  <a:srgbClr val="CC0000"/>
                </a:solidFill>
                <a:latin typeface="Calibri" panose="020F0502020204030204"/>
              </a:rPr>
              <a:t>: Very slow! Need to do ~2k forward passes for each image!</a:t>
            </a:r>
            <a:endParaRPr sz="2800" dirty="0">
              <a:solidFill>
                <a:srgbClr val="CC0000"/>
              </a:solidFill>
              <a:latin typeface="Calibri" panose="020F0502020204030204"/>
            </a:endParaRPr>
          </a:p>
        </p:txBody>
      </p:sp>
      <p:sp>
        <p:nvSpPr>
          <p:cNvPr id="48" name="Google Shape;1277;p62">
            <a:extLst>
              <a:ext uri="{FF2B5EF4-FFF2-40B4-BE49-F238E27FC236}">
                <a16:creationId xmlns:a16="http://schemas.microsoft.com/office/drawing/2014/main" id="{4082CAD0-EB66-9646-9345-1AAD60A55B6F}"/>
              </a:ext>
            </a:extLst>
          </p:cNvPr>
          <p:cNvSpPr txBox="1"/>
          <p:nvPr/>
        </p:nvSpPr>
        <p:spPr>
          <a:xfrm>
            <a:off x="1524001" y="5929778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A8F48D-85D5-A247-B417-C9A86708D983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096610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Pros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Much more accurate than previous approaches!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Any deep architecture can immediately be “plugged in”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Cons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Not a single end-to-end system</a:t>
            </a:r>
          </a:p>
          <a:p>
            <a:pPr marL="1257300" lvl="2" indent="-4572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Fine-tune network with </a:t>
            </a:r>
            <a:r>
              <a:rPr lang="en-US" sz="2000" dirty="0" err="1">
                <a:solidFill>
                  <a:srgbClr val="000000"/>
                </a:solidFill>
              </a:rPr>
              <a:t>softmax</a:t>
            </a:r>
            <a:r>
              <a:rPr lang="en-US" sz="2000" dirty="0">
                <a:solidFill>
                  <a:srgbClr val="000000"/>
                </a:solidFill>
              </a:rPr>
              <a:t> classifier (log loss)</a:t>
            </a:r>
          </a:p>
          <a:p>
            <a:pPr marL="1257300" lvl="2" indent="-4572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Train post-hoc linear SVMs (hinge loss)</a:t>
            </a:r>
          </a:p>
          <a:p>
            <a:pPr marL="1257300" lvl="2" indent="-4572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Train post-hoc bounding-box regressions (least squares)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Training was slow (84h), took up a lot of storage</a:t>
            </a:r>
          </a:p>
          <a:p>
            <a:pPr marL="1257300" lvl="2" indent="-4572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2000 CNN passes per image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Inference (detection) was slow (47s / image with VGG16)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2D264-AFD1-5641-B84F-5F8AC6F3A5D2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33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695115" y="1737665"/>
            <a:ext cx="4255225" cy="3778247"/>
            <a:chOff x="522336" y="243022"/>
            <a:chExt cx="5608556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</p:grpSp>
      <p:sp>
        <p:nvSpPr>
          <p:cNvPr id="38" name="Google Shape;1281;p62"/>
          <p:cNvSpPr txBox="1"/>
          <p:nvPr/>
        </p:nvSpPr>
        <p:spPr>
          <a:xfrm>
            <a:off x="4367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4873071" y="2055039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3360041" y="2345414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2366099" y="2720366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281;p62"/>
          <p:cNvSpPr txBox="1"/>
          <p:nvPr/>
        </p:nvSpPr>
        <p:spPr>
          <a:xfrm>
            <a:off x="2710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1739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865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85;p62"/>
          <p:cNvSpPr txBox="1"/>
          <p:nvPr/>
        </p:nvSpPr>
        <p:spPr>
          <a:xfrm>
            <a:off x="6639775" y="1821018"/>
            <a:ext cx="3753418" cy="143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2800" b="1" dirty="0">
                <a:solidFill>
                  <a:srgbClr val="CC0000"/>
                </a:solidFill>
                <a:latin typeface="Calibri" panose="020F0502020204030204"/>
              </a:rPr>
              <a:t>Problem</a:t>
            </a:r>
            <a:r>
              <a:rPr lang="en" sz="2800" dirty="0">
                <a:solidFill>
                  <a:srgbClr val="CC0000"/>
                </a:solidFill>
                <a:latin typeface="Calibri" panose="020F0502020204030204"/>
              </a:rPr>
              <a:t>: Very slow! Need to do ~2k forward passes for each image!</a:t>
            </a:r>
            <a:endParaRPr sz="2800" dirty="0">
              <a:solidFill>
                <a:srgbClr val="CC0000"/>
              </a:solidFill>
              <a:latin typeface="Calibri" panose="020F0502020204030204"/>
            </a:endParaRPr>
          </a:p>
        </p:txBody>
      </p:sp>
      <p:sp>
        <p:nvSpPr>
          <p:cNvPr id="46" name="Google Shape;1285;p62">
            <a:extLst>
              <a:ext uri="{FF2B5EF4-FFF2-40B4-BE49-F238E27FC236}">
                <a16:creationId xmlns:a16="http://schemas.microsoft.com/office/drawing/2014/main" id="{16101D51-EC09-584C-836A-C83C6FA7B788}"/>
              </a:ext>
            </a:extLst>
          </p:cNvPr>
          <p:cNvSpPr txBox="1"/>
          <p:nvPr/>
        </p:nvSpPr>
        <p:spPr>
          <a:xfrm>
            <a:off x="6836178" y="3508324"/>
            <a:ext cx="3255578" cy="98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-US" sz="2800" b="1" dirty="0">
                <a:solidFill>
                  <a:srgbClr val="70AD47"/>
                </a:solidFill>
                <a:latin typeface="Calibri" panose="020F0502020204030204"/>
              </a:rPr>
              <a:t>Solution</a:t>
            </a:r>
            <a:r>
              <a:rPr lang="en" sz="2800" dirty="0">
                <a:solidFill>
                  <a:srgbClr val="70AD47"/>
                </a:solidFill>
                <a:latin typeface="Calibri" panose="020F0502020204030204"/>
              </a:rPr>
              <a:t>:</a:t>
            </a:r>
            <a:r>
              <a:rPr lang="en-US" sz="2800" dirty="0">
                <a:solidFill>
                  <a:srgbClr val="70AD47"/>
                </a:solidFill>
                <a:latin typeface="Calibri" panose="020F0502020204030204"/>
              </a:rPr>
              <a:t> Run CNN *before* cropping!</a:t>
            </a:r>
            <a:endParaRPr sz="2800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42" name="Google Shape;1277;p62">
            <a:extLst>
              <a:ext uri="{FF2B5EF4-FFF2-40B4-BE49-F238E27FC236}">
                <a16:creationId xmlns:a16="http://schemas.microsoft.com/office/drawing/2014/main" id="{D0D69BD1-8B7D-5848-ACC7-A52F95AE9074}"/>
              </a:ext>
            </a:extLst>
          </p:cNvPr>
          <p:cNvSpPr txBox="1"/>
          <p:nvPr/>
        </p:nvSpPr>
        <p:spPr>
          <a:xfrm>
            <a:off x="1524001" y="5929778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4572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ECA71B-826F-5F40-AFA3-6EC169EC3F85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4243504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046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7942346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799" u="sng" dirty="0">
                <a:solidFill>
                  <a:prstClr val="black"/>
                </a:solidFill>
                <a:latin typeface="Calibri" panose="020F0502020204030204"/>
              </a:rPr>
              <a:t>“Slow” R-CNN</a:t>
            </a:r>
            <a:endParaRPr lang="en-US" sz="1799" u="sng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Process each region independently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2321954" y="4317243"/>
            <a:ext cx="4052718" cy="1175968"/>
            <a:chOff x="1051560" y="5001767"/>
            <a:chExt cx="5497388" cy="159516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1489;p69"/>
          <p:cNvSpPr txBox="1"/>
          <p:nvPr/>
        </p:nvSpPr>
        <p:spPr>
          <a:xfrm>
            <a:off x="1466855" y="628254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“Fast R-CNN”, ICCV 2015. Figure copyright Ross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6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37B21-68FC-434F-AFFC-CA89C64B6F0D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10978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ImageNet Classification Challenge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1619492" y="1005841"/>
          <a:ext cx="8915400" cy="4930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2624165" y="6110360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3347307" y="6054424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lang="en" sz="1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4018911" y="6088371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lang="en" sz="1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4994345" y="6083549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5487640" y="6058366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6412707" y="6049048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lang="en" sz="1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7282687" y="6046818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lang="en" sz="1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9440329" y="6088372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et al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8082584" y="6115115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8866178" y="6040504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 defTabSz="457200"/>
            <a:r>
              <a:rPr lang="en" sz="10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sz="1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lang="en" sz="1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0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400E88-6F97-624C-BF80-BF7546426455}"/>
              </a:ext>
            </a:extLst>
          </p:cNvPr>
          <p:cNvSpPr/>
          <p:nvPr/>
        </p:nvSpPr>
        <p:spPr>
          <a:xfrm>
            <a:off x="2925762" y="4940779"/>
            <a:ext cx="1309540" cy="396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Shallow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CC5A02-7D9E-C247-BC58-10E11EDCAE46}"/>
              </a:ext>
            </a:extLst>
          </p:cNvPr>
          <p:cNvSpPr/>
          <p:nvPr/>
        </p:nvSpPr>
        <p:spPr>
          <a:xfrm>
            <a:off x="4413690" y="4389456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8 Layer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16343F-54C0-3240-A2D1-8D34EE5ED19E}"/>
              </a:ext>
            </a:extLst>
          </p:cNvPr>
          <p:cNvSpPr/>
          <p:nvPr/>
        </p:nvSpPr>
        <p:spPr>
          <a:xfrm>
            <a:off x="5172149" y="4382367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8 Layer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823F7B-F264-2D41-8990-9DDAB76D32F0}"/>
              </a:ext>
            </a:extLst>
          </p:cNvPr>
          <p:cNvSpPr/>
          <p:nvPr/>
        </p:nvSpPr>
        <p:spPr>
          <a:xfrm>
            <a:off x="5930608" y="3312016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19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BEC0FB-F8D7-EA48-9D4F-5D575A527D52}"/>
              </a:ext>
            </a:extLst>
          </p:cNvPr>
          <p:cNvSpPr/>
          <p:nvPr/>
        </p:nvSpPr>
        <p:spPr>
          <a:xfrm>
            <a:off x="6689074" y="3315560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22 Layer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43D38E-5208-ED43-91DB-5ADEB95BF7CE}"/>
              </a:ext>
            </a:extLst>
          </p:cNvPr>
          <p:cNvSpPr/>
          <p:nvPr/>
        </p:nvSpPr>
        <p:spPr>
          <a:xfrm>
            <a:off x="7481050" y="1075613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152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533D7B-8847-B847-8975-5736AA20344B}"/>
              </a:ext>
            </a:extLst>
          </p:cNvPr>
          <p:cNvSpPr/>
          <p:nvPr/>
        </p:nvSpPr>
        <p:spPr>
          <a:xfrm>
            <a:off x="8196975" y="1079154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152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C4B645-4F28-E241-85AA-B5E789610045}"/>
              </a:ext>
            </a:extLst>
          </p:cNvPr>
          <p:cNvSpPr/>
          <p:nvPr/>
        </p:nvSpPr>
        <p:spPr>
          <a:xfrm>
            <a:off x="8934166" y="1082696"/>
            <a:ext cx="637636" cy="551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152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72A02B-6B67-CF4C-94EC-1ECC97E424EA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405003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046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7942346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799" u="sng" dirty="0">
                <a:solidFill>
                  <a:prstClr val="black"/>
                </a:solidFill>
                <a:latin typeface="Calibri" panose="020F0502020204030204"/>
              </a:rPr>
              <a:t>“Slow” R-CNN</a:t>
            </a:r>
            <a:endParaRPr lang="en-US" sz="1799" u="sng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Process each region independently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2321955" y="3301743"/>
            <a:ext cx="4655153" cy="2191466"/>
            <a:chOff x="1051560" y="3624273"/>
            <a:chExt cx="6314572" cy="2972658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Run whole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through </a:t>
              </a:r>
              <a:r>
                <a:rPr lang="en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features</a:t>
              </a:r>
              <a:endParaRPr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1475015" y="3718449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“Backbone” network: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1799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489;p69">
            <a:extLst>
              <a:ext uri="{FF2B5EF4-FFF2-40B4-BE49-F238E27FC236}">
                <a16:creationId xmlns:a16="http://schemas.microsoft.com/office/drawing/2014/main" id="{3C91BBB7-C802-E344-91A2-BDA77B78DBE1}"/>
              </a:ext>
            </a:extLst>
          </p:cNvPr>
          <p:cNvSpPr txBox="1"/>
          <p:nvPr/>
        </p:nvSpPr>
        <p:spPr>
          <a:xfrm>
            <a:off x="1466855" y="628254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“Fast R-CNN”, ICCV 2015. Figure copyright Ross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6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A95B4-7BB2-5D47-9899-FA2698D3B794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2211117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046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7942346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799" u="sng" dirty="0">
                <a:solidFill>
                  <a:prstClr val="black"/>
                </a:solidFill>
                <a:latin typeface="Calibri" panose="020F0502020204030204"/>
              </a:rPr>
              <a:t>“Slow” R-CNN</a:t>
            </a:r>
            <a:endParaRPr lang="en-US" sz="1799" u="sng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Process each region independently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2321955" y="3301743"/>
            <a:ext cx="4655153" cy="2191466"/>
            <a:chOff x="1051560" y="3624273"/>
            <a:chExt cx="6314572" cy="2972658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Run whole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through </a:t>
              </a:r>
              <a:r>
                <a:rPr lang="en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Image </a:t>
              </a:r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features</a:t>
              </a:r>
              <a:endParaRPr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</p:grpSp>
      <p:sp>
        <p:nvSpPr>
          <p:cNvPr id="73" name="Google Shape;1492;p69"/>
          <p:cNvSpPr txBox="1"/>
          <p:nvPr/>
        </p:nvSpPr>
        <p:spPr>
          <a:xfrm>
            <a:off x="1475015" y="3718449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“Backbone” network: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1799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1503233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Regions of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Interest (RoIs)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from a proposal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Google Shape;1489;p69">
            <a:extLst>
              <a:ext uri="{FF2B5EF4-FFF2-40B4-BE49-F238E27FC236}">
                <a16:creationId xmlns:a16="http://schemas.microsoft.com/office/drawing/2014/main" id="{63174F46-1B7C-AF45-A130-83BA91441223}"/>
              </a:ext>
            </a:extLst>
          </p:cNvPr>
          <p:cNvSpPr txBox="1"/>
          <p:nvPr/>
        </p:nvSpPr>
        <p:spPr>
          <a:xfrm>
            <a:off x="1466855" y="628254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“Fast R-CNN”, ICCV 2015. Figure copyright Ross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6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9CB8A-3C36-8646-90D7-B0D932AF677F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491284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046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7942346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799" u="sng" dirty="0">
                <a:solidFill>
                  <a:prstClr val="black"/>
                </a:solidFill>
                <a:latin typeface="Calibri" panose="020F0502020204030204"/>
              </a:rPr>
              <a:t>“Slow” R-CNN</a:t>
            </a:r>
            <a:endParaRPr lang="en-US" sz="1799" u="sng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Process each region independently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2321954" y="2936695"/>
            <a:ext cx="4979112" cy="2556515"/>
            <a:chOff x="1051560" y="3129095"/>
            <a:chExt cx="6754013" cy="3467836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Run whole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through </a:t>
              </a:r>
              <a:r>
                <a:rPr lang="en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Image </a:t>
              </a:r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features</a:t>
              </a:r>
              <a:endParaRPr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dirty="0">
                  <a:solidFill>
                    <a:srgbClr val="C9492C"/>
                  </a:solidFill>
                  <a:latin typeface="Calibri"/>
                  <a:ea typeface="Calibri"/>
                  <a:cs typeface="Calibri"/>
                  <a:sym typeface="Calibri"/>
                </a:rPr>
                <a:t>Crop + Resize features</a:t>
              </a:r>
              <a:endParaRPr dirty="0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1475015" y="3718449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“Backbone” network: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1799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1503233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Regions of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Interest (RoIs)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from a proposal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Google Shape;1489;p69">
            <a:extLst>
              <a:ext uri="{FF2B5EF4-FFF2-40B4-BE49-F238E27FC236}">
                <a16:creationId xmlns:a16="http://schemas.microsoft.com/office/drawing/2014/main" id="{D46EBE5C-B4E6-C542-9A7C-63026A1D320B}"/>
              </a:ext>
            </a:extLst>
          </p:cNvPr>
          <p:cNvSpPr txBox="1"/>
          <p:nvPr/>
        </p:nvSpPr>
        <p:spPr>
          <a:xfrm>
            <a:off x="1466855" y="628254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“Fast R-CNN”, ICCV 2015. Figure copyright Ross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6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6F8338-C72A-F147-84FF-CED1E1EAA5A2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3622332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046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7942346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799" u="sng" dirty="0">
                <a:solidFill>
                  <a:prstClr val="black"/>
                </a:solidFill>
                <a:latin typeface="Calibri" panose="020F0502020204030204"/>
              </a:rPr>
              <a:t>“Slow” R-CNN</a:t>
            </a:r>
            <a:endParaRPr lang="en-US" sz="1799" u="sng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Process each region independently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2321954" y="2422007"/>
            <a:ext cx="4979112" cy="3071203"/>
            <a:chOff x="1051560" y="2430937"/>
            <a:chExt cx="6754013" cy="416599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Run whole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through </a:t>
              </a:r>
              <a:r>
                <a:rPr lang="en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Image </a:t>
              </a:r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features</a:t>
              </a:r>
              <a:endParaRPr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dirty="0">
                  <a:solidFill>
                    <a:srgbClr val="C9492C"/>
                  </a:solidFill>
                  <a:latin typeface="Calibri"/>
                  <a:ea typeface="Calibri"/>
                  <a:cs typeface="Calibri"/>
                  <a:sym typeface="Calibri"/>
                </a:rPr>
                <a:t>Crop + Resize features</a:t>
              </a:r>
              <a:endParaRPr dirty="0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483;p69"/>
            <p:cNvSpPr txBox="1"/>
            <p:nvPr/>
          </p:nvSpPr>
          <p:spPr>
            <a:xfrm>
              <a:off x="4752787" y="2430937"/>
              <a:ext cx="2925365" cy="465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Per-Region</a:t>
              </a:r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Network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1475015" y="3718449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“Backbone” network: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1799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1503233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Regions of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Interest (RoIs)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from a proposal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Google Shape;1460;p69"/>
          <p:cNvSpPr/>
          <p:nvPr/>
        </p:nvSpPr>
        <p:spPr>
          <a:xfrm>
            <a:off x="3462979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460;p69"/>
          <p:cNvSpPr/>
          <p:nvPr/>
        </p:nvSpPr>
        <p:spPr>
          <a:xfrm>
            <a:off x="4020772" y="2450585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460;p69"/>
          <p:cNvSpPr/>
          <p:nvPr/>
        </p:nvSpPr>
        <p:spPr>
          <a:xfrm>
            <a:off x="4591793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466;p69"/>
          <p:cNvSpPr/>
          <p:nvPr/>
        </p:nvSpPr>
        <p:spPr>
          <a:xfrm>
            <a:off x="3538304" y="2956443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466;p69"/>
          <p:cNvSpPr/>
          <p:nvPr/>
        </p:nvSpPr>
        <p:spPr>
          <a:xfrm>
            <a:off x="4084733" y="2947643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466;p69"/>
          <p:cNvSpPr/>
          <p:nvPr/>
        </p:nvSpPr>
        <p:spPr>
          <a:xfrm>
            <a:off x="4657395" y="2955640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489;p69">
            <a:extLst>
              <a:ext uri="{FF2B5EF4-FFF2-40B4-BE49-F238E27FC236}">
                <a16:creationId xmlns:a16="http://schemas.microsoft.com/office/drawing/2014/main" id="{A37E514B-73D5-1148-BE87-71006EA52279}"/>
              </a:ext>
            </a:extLst>
          </p:cNvPr>
          <p:cNvSpPr txBox="1"/>
          <p:nvPr/>
        </p:nvSpPr>
        <p:spPr>
          <a:xfrm>
            <a:off x="1466855" y="628254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“Fast R-CNN”, ICCV 2015. Figure copyright Ross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6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6F09BE-008F-0A43-8F8C-4F0A10EACA20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40661778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046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7942346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457200"/>
            <a:r>
              <a:rPr lang="en" sz="1799" u="sng" dirty="0">
                <a:solidFill>
                  <a:prstClr val="black"/>
                </a:solidFill>
                <a:latin typeface="Calibri" panose="020F0502020204030204"/>
              </a:rPr>
              <a:t>“Slow” R-CNN</a:t>
            </a:r>
            <a:endParaRPr lang="en-US" sz="1799" u="sng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57200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Process each region independently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2321954" y="2422007"/>
            <a:ext cx="4979112" cy="3071203"/>
            <a:chOff x="1051560" y="2430937"/>
            <a:chExt cx="6754013" cy="416599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Run whole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through </a:t>
              </a:r>
              <a:r>
                <a:rPr lang="en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features</a:t>
              </a:r>
              <a:endParaRPr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dirty="0">
                  <a:solidFill>
                    <a:srgbClr val="C9492C"/>
                  </a:solidFill>
                  <a:latin typeface="Calibri"/>
                  <a:ea typeface="Calibri"/>
                  <a:cs typeface="Calibri"/>
                  <a:sym typeface="Calibri"/>
                </a:rPr>
                <a:t>Crop + Resize features</a:t>
              </a:r>
              <a:endParaRPr dirty="0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483;p69"/>
            <p:cNvSpPr txBox="1"/>
            <p:nvPr/>
          </p:nvSpPr>
          <p:spPr>
            <a:xfrm>
              <a:off x="4752787" y="2430937"/>
              <a:ext cx="2925365" cy="465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Per-Region</a:t>
              </a:r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Network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1475015" y="3718449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“Backbone” network: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1799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1503233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Regions of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Interest (RoIs)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from a proposal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Google Shape;1460;p69"/>
          <p:cNvSpPr/>
          <p:nvPr/>
        </p:nvSpPr>
        <p:spPr>
          <a:xfrm>
            <a:off x="3462979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460;p69"/>
          <p:cNvSpPr/>
          <p:nvPr/>
        </p:nvSpPr>
        <p:spPr>
          <a:xfrm>
            <a:off x="4020772" y="2450585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460;p69"/>
          <p:cNvSpPr/>
          <p:nvPr/>
        </p:nvSpPr>
        <p:spPr>
          <a:xfrm>
            <a:off x="4591793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466;p69"/>
          <p:cNvSpPr/>
          <p:nvPr/>
        </p:nvSpPr>
        <p:spPr>
          <a:xfrm>
            <a:off x="3538304" y="2956443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466;p69"/>
          <p:cNvSpPr/>
          <p:nvPr/>
        </p:nvSpPr>
        <p:spPr>
          <a:xfrm>
            <a:off x="4084733" y="2947643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466;p69"/>
          <p:cNvSpPr/>
          <p:nvPr/>
        </p:nvSpPr>
        <p:spPr>
          <a:xfrm>
            <a:off x="4657395" y="2955640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281;p62"/>
          <p:cNvSpPr txBox="1"/>
          <p:nvPr/>
        </p:nvSpPr>
        <p:spPr>
          <a:xfrm>
            <a:off x="4586587" y="1649689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261;p62"/>
          <p:cNvSpPr txBox="1"/>
          <p:nvPr/>
        </p:nvSpPr>
        <p:spPr>
          <a:xfrm>
            <a:off x="4591794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281;p62"/>
          <p:cNvSpPr txBox="1"/>
          <p:nvPr/>
        </p:nvSpPr>
        <p:spPr>
          <a:xfrm>
            <a:off x="3925687" y="1649689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261;p62"/>
          <p:cNvSpPr txBox="1"/>
          <p:nvPr/>
        </p:nvSpPr>
        <p:spPr>
          <a:xfrm>
            <a:off x="3930893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281;p62"/>
          <p:cNvSpPr txBox="1"/>
          <p:nvPr/>
        </p:nvSpPr>
        <p:spPr>
          <a:xfrm>
            <a:off x="3255406" y="164113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261;p62"/>
          <p:cNvSpPr txBox="1"/>
          <p:nvPr/>
        </p:nvSpPr>
        <p:spPr>
          <a:xfrm>
            <a:off x="3260612" y="1932174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466;p69"/>
          <p:cNvSpPr/>
          <p:nvPr/>
        </p:nvSpPr>
        <p:spPr>
          <a:xfrm>
            <a:off x="4088195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466;p69"/>
          <p:cNvSpPr/>
          <p:nvPr/>
        </p:nvSpPr>
        <p:spPr>
          <a:xfrm>
            <a:off x="4658518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466;p69"/>
          <p:cNvSpPr/>
          <p:nvPr/>
        </p:nvSpPr>
        <p:spPr>
          <a:xfrm>
            <a:off x="3533649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476;p69"/>
          <p:cNvSpPr txBox="1"/>
          <p:nvPr/>
        </p:nvSpPr>
        <p:spPr>
          <a:xfrm>
            <a:off x="5222779" y="1575049"/>
            <a:ext cx="2157125" cy="59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-US" dirty="0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rPr>
              <a:t>Category and </a:t>
            </a:r>
            <a:r>
              <a:rPr lang="en-US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rPr>
              <a:t>box transform per region</a:t>
            </a:r>
            <a:endParaRPr dirty="0">
              <a:solidFill>
                <a:srgbClr val="C949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1489;p69">
            <a:extLst>
              <a:ext uri="{FF2B5EF4-FFF2-40B4-BE49-F238E27FC236}">
                <a16:creationId xmlns:a16="http://schemas.microsoft.com/office/drawing/2014/main" id="{24A5EA8A-2FEC-A04C-A1E9-D55BF0677869}"/>
              </a:ext>
            </a:extLst>
          </p:cNvPr>
          <p:cNvSpPr txBox="1"/>
          <p:nvPr/>
        </p:nvSpPr>
        <p:spPr>
          <a:xfrm>
            <a:off x="1466855" y="628254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“Fast R-CNN”, ICCV 2015. Figure copyright Ross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6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FAF5DB-7895-7548-8A73-99770097536A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6534421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2321954" y="2422007"/>
            <a:ext cx="4979112" cy="3071203"/>
            <a:chOff x="1051560" y="2430937"/>
            <a:chExt cx="6754013" cy="416599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Run whole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through </a:t>
              </a:r>
              <a:r>
                <a:rPr lang="en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features</a:t>
              </a:r>
              <a:endParaRPr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dirty="0">
                  <a:solidFill>
                    <a:srgbClr val="C9492C"/>
                  </a:solidFill>
                  <a:latin typeface="Calibri"/>
                  <a:ea typeface="Calibri"/>
                  <a:cs typeface="Calibri"/>
                  <a:sym typeface="Calibri"/>
                </a:rPr>
                <a:t>Crop + Resize features</a:t>
              </a:r>
              <a:endParaRPr dirty="0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483;p69"/>
            <p:cNvSpPr txBox="1"/>
            <p:nvPr/>
          </p:nvSpPr>
          <p:spPr>
            <a:xfrm>
              <a:off x="4752787" y="2430937"/>
              <a:ext cx="2925365" cy="465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Per-Region</a:t>
              </a:r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Network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1475015" y="3718449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“Backbone” network: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1799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1503233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Regions of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Interest (RoIs)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from a proposal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Google Shape;1460;p69"/>
          <p:cNvSpPr/>
          <p:nvPr/>
        </p:nvSpPr>
        <p:spPr>
          <a:xfrm>
            <a:off x="3462979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460;p69"/>
          <p:cNvSpPr/>
          <p:nvPr/>
        </p:nvSpPr>
        <p:spPr>
          <a:xfrm>
            <a:off x="4020772" y="2450585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460;p69"/>
          <p:cNvSpPr/>
          <p:nvPr/>
        </p:nvSpPr>
        <p:spPr>
          <a:xfrm>
            <a:off x="4591793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466;p69"/>
          <p:cNvSpPr/>
          <p:nvPr/>
        </p:nvSpPr>
        <p:spPr>
          <a:xfrm>
            <a:off x="3538304" y="2956443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466;p69"/>
          <p:cNvSpPr/>
          <p:nvPr/>
        </p:nvSpPr>
        <p:spPr>
          <a:xfrm>
            <a:off x="4084733" y="2947643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466;p69"/>
          <p:cNvSpPr/>
          <p:nvPr/>
        </p:nvSpPr>
        <p:spPr>
          <a:xfrm>
            <a:off x="4657395" y="2955640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281;p62"/>
          <p:cNvSpPr txBox="1"/>
          <p:nvPr/>
        </p:nvSpPr>
        <p:spPr>
          <a:xfrm>
            <a:off x="4586587" y="1649689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261;p62"/>
          <p:cNvSpPr txBox="1"/>
          <p:nvPr/>
        </p:nvSpPr>
        <p:spPr>
          <a:xfrm>
            <a:off x="4591794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281;p62"/>
          <p:cNvSpPr txBox="1"/>
          <p:nvPr/>
        </p:nvSpPr>
        <p:spPr>
          <a:xfrm>
            <a:off x="3925687" y="1649689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261;p62"/>
          <p:cNvSpPr txBox="1"/>
          <p:nvPr/>
        </p:nvSpPr>
        <p:spPr>
          <a:xfrm>
            <a:off x="3930893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281;p62"/>
          <p:cNvSpPr txBox="1"/>
          <p:nvPr/>
        </p:nvSpPr>
        <p:spPr>
          <a:xfrm>
            <a:off x="3255406" y="164113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261;p62"/>
          <p:cNvSpPr txBox="1"/>
          <p:nvPr/>
        </p:nvSpPr>
        <p:spPr>
          <a:xfrm>
            <a:off x="3260612" y="1932174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466;p69"/>
          <p:cNvSpPr/>
          <p:nvPr/>
        </p:nvSpPr>
        <p:spPr>
          <a:xfrm>
            <a:off x="4088195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466;p69"/>
          <p:cNvSpPr/>
          <p:nvPr/>
        </p:nvSpPr>
        <p:spPr>
          <a:xfrm>
            <a:off x="4658518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466;p69"/>
          <p:cNvSpPr/>
          <p:nvPr/>
        </p:nvSpPr>
        <p:spPr>
          <a:xfrm>
            <a:off x="3533649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476;p69"/>
          <p:cNvSpPr txBox="1"/>
          <p:nvPr/>
        </p:nvSpPr>
        <p:spPr>
          <a:xfrm>
            <a:off x="5222779" y="1575049"/>
            <a:ext cx="2157125" cy="59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-US" dirty="0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rPr>
              <a:t>Category and </a:t>
            </a:r>
            <a:r>
              <a:rPr lang="en-US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rPr>
              <a:t>box transform per region</a:t>
            </a:r>
            <a:endParaRPr dirty="0">
              <a:solidFill>
                <a:srgbClr val="C949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07132" y="4119240"/>
            <a:ext cx="2880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Most of the computation happens in backbone network; this saves work 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for overlapping region proposals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297103" y="4620986"/>
            <a:ext cx="168000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485428" y="2103929"/>
            <a:ext cx="225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Per-Region network 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is relatively lightweight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5099959" y="2415551"/>
            <a:ext cx="227994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489;p69">
            <a:extLst>
              <a:ext uri="{FF2B5EF4-FFF2-40B4-BE49-F238E27FC236}">
                <a16:creationId xmlns:a16="http://schemas.microsoft.com/office/drawing/2014/main" id="{4CE1446C-470C-8D4D-8EB9-684313835EC1}"/>
              </a:ext>
            </a:extLst>
          </p:cNvPr>
          <p:cNvSpPr txBox="1"/>
          <p:nvPr/>
        </p:nvSpPr>
        <p:spPr>
          <a:xfrm>
            <a:off x="1466855" y="628254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“Fast R-CNN”, ICCV 2015. Figure copyright Ross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6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E61D94-DDB3-DA45-B1C1-30809F08F860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649087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2321954" y="2422007"/>
            <a:ext cx="4979112" cy="3071203"/>
            <a:chOff x="1051560" y="2430937"/>
            <a:chExt cx="6754013" cy="416599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Run whole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through </a:t>
              </a:r>
              <a:r>
                <a:rPr lang="en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features</a:t>
              </a:r>
              <a:endParaRPr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dirty="0">
                  <a:solidFill>
                    <a:srgbClr val="C9492C"/>
                  </a:solidFill>
                  <a:latin typeface="Calibri"/>
                  <a:ea typeface="Calibri"/>
                  <a:cs typeface="Calibri"/>
                  <a:sym typeface="Calibri"/>
                </a:rPr>
                <a:t>Crop + Resize features</a:t>
              </a:r>
              <a:endParaRPr dirty="0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483;p69"/>
            <p:cNvSpPr txBox="1"/>
            <p:nvPr/>
          </p:nvSpPr>
          <p:spPr>
            <a:xfrm>
              <a:off x="4752787" y="2430937"/>
              <a:ext cx="2925365" cy="465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Per-Region</a:t>
              </a:r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Network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1475015" y="3718449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“Backbone” network: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1799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1503233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Regions of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Interest (RoIs)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from a proposal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Google Shape;1460;p69"/>
          <p:cNvSpPr/>
          <p:nvPr/>
        </p:nvSpPr>
        <p:spPr>
          <a:xfrm>
            <a:off x="3462979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460;p69"/>
          <p:cNvSpPr/>
          <p:nvPr/>
        </p:nvSpPr>
        <p:spPr>
          <a:xfrm>
            <a:off x="4020772" y="2450585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460;p69"/>
          <p:cNvSpPr/>
          <p:nvPr/>
        </p:nvSpPr>
        <p:spPr>
          <a:xfrm>
            <a:off x="4591793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466;p69"/>
          <p:cNvSpPr/>
          <p:nvPr/>
        </p:nvSpPr>
        <p:spPr>
          <a:xfrm>
            <a:off x="3538304" y="2956443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466;p69"/>
          <p:cNvSpPr/>
          <p:nvPr/>
        </p:nvSpPr>
        <p:spPr>
          <a:xfrm>
            <a:off x="4084733" y="2947643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466;p69"/>
          <p:cNvSpPr/>
          <p:nvPr/>
        </p:nvSpPr>
        <p:spPr>
          <a:xfrm>
            <a:off x="4657395" y="2955640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281;p62"/>
          <p:cNvSpPr txBox="1"/>
          <p:nvPr/>
        </p:nvSpPr>
        <p:spPr>
          <a:xfrm>
            <a:off x="4586587" y="1649689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261;p62"/>
          <p:cNvSpPr txBox="1"/>
          <p:nvPr/>
        </p:nvSpPr>
        <p:spPr>
          <a:xfrm>
            <a:off x="4591794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281;p62"/>
          <p:cNvSpPr txBox="1"/>
          <p:nvPr/>
        </p:nvSpPr>
        <p:spPr>
          <a:xfrm>
            <a:off x="3925687" y="1649689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261;p62"/>
          <p:cNvSpPr txBox="1"/>
          <p:nvPr/>
        </p:nvSpPr>
        <p:spPr>
          <a:xfrm>
            <a:off x="3930893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281;p62"/>
          <p:cNvSpPr txBox="1"/>
          <p:nvPr/>
        </p:nvSpPr>
        <p:spPr>
          <a:xfrm>
            <a:off x="3255406" y="164113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261;p62"/>
          <p:cNvSpPr txBox="1"/>
          <p:nvPr/>
        </p:nvSpPr>
        <p:spPr>
          <a:xfrm>
            <a:off x="3260612" y="1932174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466;p69"/>
          <p:cNvSpPr/>
          <p:nvPr/>
        </p:nvSpPr>
        <p:spPr>
          <a:xfrm>
            <a:off x="4088195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466;p69"/>
          <p:cNvSpPr/>
          <p:nvPr/>
        </p:nvSpPr>
        <p:spPr>
          <a:xfrm>
            <a:off x="4658518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466;p69"/>
          <p:cNvSpPr/>
          <p:nvPr/>
        </p:nvSpPr>
        <p:spPr>
          <a:xfrm>
            <a:off x="3533649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476;p69"/>
          <p:cNvSpPr txBox="1"/>
          <p:nvPr/>
        </p:nvSpPr>
        <p:spPr>
          <a:xfrm>
            <a:off x="5222779" y="1575049"/>
            <a:ext cx="2157125" cy="59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-US" dirty="0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rPr>
              <a:t>Category and </a:t>
            </a:r>
            <a:r>
              <a:rPr lang="en-US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rPr>
              <a:t>box transform per region</a:t>
            </a:r>
            <a:endParaRPr dirty="0">
              <a:solidFill>
                <a:srgbClr val="C949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81;p12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 rot="16200000">
            <a:off x="5979672" y="2468525"/>
            <a:ext cx="4213474" cy="15208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325096" y="1641138"/>
            <a:ext cx="1525577" cy="3363571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034394" y="3727393"/>
            <a:ext cx="2188385" cy="1480616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325096" y="1096399"/>
            <a:ext cx="1525577" cy="42753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389509" y="2417990"/>
            <a:ext cx="1525577" cy="57411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3845" y="1743414"/>
            <a:ext cx="1822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Example: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When using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AlexNet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for detection, five conv layers are used for backbone and two FC layers are used for per-region network</a:t>
            </a:r>
          </a:p>
        </p:txBody>
      </p:sp>
      <p:sp>
        <p:nvSpPr>
          <p:cNvPr id="62" name="Google Shape;1489;p69">
            <a:extLst>
              <a:ext uri="{FF2B5EF4-FFF2-40B4-BE49-F238E27FC236}">
                <a16:creationId xmlns:a16="http://schemas.microsoft.com/office/drawing/2014/main" id="{DCE14AD9-D4C7-EC44-90FF-8516E523D80A}"/>
              </a:ext>
            </a:extLst>
          </p:cNvPr>
          <p:cNvSpPr txBox="1"/>
          <p:nvPr/>
        </p:nvSpPr>
        <p:spPr>
          <a:xfrm>
            <a:off x="1466855" y="628254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“Fast R-CNN”, ICCV 2015. Figure copyright Ross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6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417FC4-4EDA-8A48-A166-879741217637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421911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19" y="1083781"/>
            <a:ext cx="1276350" cy="4391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2321954" y="2422007"/>
            <a:ext cx="4979112" cy="3071203"/>
            <a:chOff x="1051560" y="2430937"/>
            <a:chExt cx="6754013" cy="416599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4572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Run whole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through </a:t>
              </a:r>
              <a:r>
                <a:rPr lang="en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features</a:t>
              </a:r>
              <a:endParaRPr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dirty="0">
                  <a:solidFill>
                    <a:srgbClr val="C9492C"/>
                  </a:solidFill>
                  <a:latin typeface="Calibri"/>
                  <a:ea typeface="Calibri"/>
                  <a:cs typeface="Calibri"/>
                  <a:sym typeface="Calibri"/>
                </a:rPr>
                <a:t>Crop + Resize features</a:t>
              </a:r>
              <a:endParaRPr dirty="0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483;p69"/>
            <p:cNvSpPr txBox="1"/>
            <p:nvPr/>
          </p:nvSpPr>
          <p:spPr>
            <a:xfrm>
              <a:off x="4752787" y="2430937"/>
              <a:ext cx="2925365" cy="465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457200"/>
              <a:r>
                <a:rPr lang="en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Per-Region</a:t>
              </a:r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Network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1475015" y="3718449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“Backbone” network: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99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1799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1503233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Regions of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Interest (RoIs)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from a proposal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defTabSz="457200"/>
            <a:r>
              <a:rPr lang="en"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Google Shape;1460;p69"/>
          <p:cNvSpPr/>
          <p:nvPr/>
        </p:nvSpPr>
        <p:spPr>
          <a:xfrm>
            <a:off x="3462979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460;p69"/>
          <p:cNvSpPr/>
          <p:nvPr/>
        </p:nvSpPr>
        <p:spPr>
          <a:xfrm>
            <a:off x="4020772" y="2450585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460;p69"/>
          <p:cNvSpPr/>
          <p:nvPr/>
        </p:nvSpPr>
        <p:spPr>
          <a:xfrm>
            <a:off x="4591793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2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20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466;p69"/>
          <p:cNvSpPr/>
          <p:nvPr/>
        </p:nvSpPr>
        <p:spPr>
          <a:xfrm>
            <a:off x="3538304" y="2956443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466;p69"/>
          <p:cNvSpPr/>
          <p:nvPr/>
        </p:nvSpPr>
        <p:spPr>
          <a:xfrm>
            <a:off x="4084733" y="2947643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466;p69"/>
          <p:cNvSpPr/>
          <p:nvPr/>
        </p:nvSpPr>
        <p:spPr>
          <a:xfrm>
            <a:off x="4657395" y="2955640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281;p62"/>
          <p:cNvSpPr txBox="1"/>
          <p:nvPr/>
        </p:nvSpPr>
        <p:spPr>
          <a:xfrm>
            <a:off x="4586587" y="1649689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261;p62"/>
          <p:cNvSpPr txBox="1"/>
          <p:nvPr/>
        </p:nvSpPr>
        <p:spPr>
          <a:xfrm>
            <a:off x="4591794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281;p62"/>
          <p:cNvSpPr txBox="1"/>
          <p:nvPr/>
        </p:nvSpPr>
        <p:spPr>
          <a:xfrm>
            <a:off x="3925687" y="1649689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261;p62"/>
          <p:cNvSpPr txBox="1"/>
          <p:nvPr/>
        </p:nvSpPr>
        <p:spPr>
          <a:xfrm>
            <a:off x="3930893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281;p62"/>
          <p:cNvSpPr txBox="1"/>
          <p:nvPr/>
        </p:nvSpPr>
        <p:spPr>
          <a:xfrm>
            <a:off x="3255406" y="164113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261;p62"/>
          <p:cNvSpPr txBox="1"/>
          <p:nvPr/>
        </p:nvSpPr>
        <p:spPr>
          <a:xfrm>
            <a:off x="3260612" y="1932174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r>
              <a:rPr lang="en-US" sz="135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35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466;p69"/>
          <p:cNvSpPr/>
          <p:nvPr/>
        </p:nvSpPr>
        <p:spPr>
          <a:xfrm>
            <a:off x="4088195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466;p69"/>
          <p:cNvSpPr/>
          <p:nvPr/>
        </p:nvSpPr>
        <p:spPr>
          <a:xfrm>
            <a:off x="4658518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466;p69"/>
          <p:cNvSpPr/>
          <p:nvPr/>
        </p:nvSpPr>
        <p:spPr>
          <a:xfrm>
            <a:off x="3533649" y="219636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4572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476;p69"/>
          <p:cNvSpPr txBox="1"/>
          <p:nvPr/>
        </p:nvSpPr>
        <p:spPr>
          <a:xfrm>
            <a:off x="5222779" y="1575049"/>
            <a:ext cx="2157125" cy="59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defTabSz="457200"/>
            <a:r>
              <a:rPr lang="en-US" dirty="0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rPr>
              <a:t>Category and </a:t>
            </a:r>
            <a:r>
              <a:rPr lang="en-US">
                <a:solidFill>
                  <a:srgbClr val="C9492C"/>
                </a:solidFill>
                <a:latin typeface="Calibri"/>
                <a:ea typeface="Calibri"/>
                <a:cs typeface="Calibri"/>
                <a:sym typeface="Calibri"/>
              </a:rPr>
              <a:t>box transform per region</a:t>
            </a:r>
            <a:endParaRPr dirty="0">
              <a:solidFill>
                <a:srgbClr val="C949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25096" y="2765059"/>
            <a:ext cx="1567073" cy="2709746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034394" y="3727393"/>
            <a:ext cx="2188385" cy="1480616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325096" y="999430"/>
            <a:ext cx="1525577" cy="163922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389509" y="2417990"/>
            <a:ext cx="1525577" cy="57411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3845" y="1743414"/>
            <a:ext cx="1822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Example: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For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ResNet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last stage is used as per-region network; the rest of the network is used as backbone</a:t>
            </a:r>
          </a:p>
        </p:txBody>
      </p:sp>
      <p:sp>
        <p:nvSpPr>
          <p:cNvPr id="62" name="Google Shape;1489;p69">
            <a:extLst>
              <a:ext uri="{FF2B5EF4-FFF2-40B4-BE49-F238E27FC236}">
                <a16:creationId xmlns:a16="http://schemas.microsoft.com/office/drawing/2014/main" id="{0C577226-807C-0F4C-9BF5-3F51C13E59EC}"/>
              </a:ext>
            </a:extLst>
          </p:cNvPr>
          <p:cNvSpPr txBox="1"/>
          <p:nvPr/>
        </p:nvSpPr>
        <p:spPr>
          <a:xfrm>
            <a:off x="1466855" y="628254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457200"/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“Fast R-CNN”, ICCV 2015. Figure copyright Ross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6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F983DF-30AB-0F43-BF3B-F0E3538F06F0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28905979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A660-92FC-B84F-B51C-4856FBE0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RoIPool</a:t>
            </a:r>
            <a:r>
              <a:rPr lang="en-US" dirty="0"/>
              <a:t> and </a:t>
            </a:r>
            <a:r>
              <a:rPr lang="en-US" dirty="0" err="1"/>
              <a:t>RoIAlign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3C336-ACA9-184A-A6E2-8D1EE41000F6}"/>
              </a:ext>
            </a:extLst>
          </p:cNvPr>
          <p:cNvSpPr txBox="1"/>
          <p:nvPr/>
        </p:nvSpPr>
        <p:spPr>
          <a:xfrm>
            <a:off x="7055156" y="6519446"/>
            <a:ext cx="3536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R. </a:t>
            </a:r>
            <a:r>
              <a:rPr lang="en-US" sz="1600" b="0" dirty="0" err="1">
                <a:latin typeface="+mn-lt"/>
              </a:rPr>
              <a:t>Girshick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>
                <a:latin typeface="+mn-lt"/>
                <a:hlinkClick r:id="rId2"/>
              </a:rPr>
              <a:t>Fast R-CNN</a:t>
            </a:r>
            <a:r>
              <a:rPr lang="en-US" sz="1600" b="0" dirty="0">
                <a:latin typeface="+mn-lt"/>
              </a:rPr>
              <a:t>, ICCV 2015</a:t>
            </a:r>
          </a:p>
        </p:txBody>
      </p:sp>
      <p:pic>
        <p:nvPicPr>
          <p:cNvPr id="8" name="Picture 7" descr="Screen Shot 2018-04-18 at 1.51.43 PM.png">
            <a:extLst>
              <a:ext uri="{FF2B5EF4-FFF2-40B4-BE49-F238E27FC236}">
                <a16:creationId xmlns:a16="http://schemas.microsoft.com/office/drawing/2014/main" id="{C5530EA9-D40A-C44B-A99B-DEA9D8F5F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4" y="1282927"/>
            <a:ext cx="10985431" cy="429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580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9EC2A0-FD91-BD4A-B37D-68DBC62EA64F}"/>
              </a:ext>
            </a:extLst>
          </p:cNvPr>
          <p:cNvGrpSpPr/>
          <p:nvPr/>
        </p:nvGrpSpPr>
        <p:grpSpPr>
          <a:xfrm>
            <a:off x="2441287" y="351656"/>
            <a:ext cx="7722621" cy="3218022"/>
            <a:chOff x="0" y="1652953"/>
            <a:chExt cx="8305887" cy="37257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FFE456-D41B-4740-86DE-8F71FAF6E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54"/>
            <a:stretch/>
          </p:blipFill>
          <p:spPr>
            <a:xfrm>
              <a:off x="0" y="1652953"/>
              <a:ext cx="8305887" cy="372575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814D8D-DFD4-4048-B57B-781A825FCE3C}"/>
                </a:ext>
              </a:extLst>
            </p:cNvPr>
            <p:cNvSpPr/>
            <p:nvPr/>
          </p:nvSpPr>
          <p:spPr>
            <a:xfrm>
              <a:off x="0" y="1652953"/>
              <a:ext cx="6506308" cy="527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0A45DC-0339-314F-ACA0-368423B5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RoIPool</a:t>
            </a:r>
            <a:r>
              <a:rPr lang="en-US" dirty="0"/>
              <a:t> and </a:t>
            </a:r>
            <a:r>
              <a:rPr lang="en-US" dirty="0" err="1"/>
              <a:t>RoIAlign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B9BD8-CBC0-0241-9504-D59F8E1B1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424" y="3738454"/>
            <a:ext cx="7669484" cy="3119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262B8-905F-A34C-B056-9054A60F3180}"/>
              </a:ext>
            </a:extLst>
          </p:cNvPr>
          <p:cNvSpPr txBox="1"/>
          <p:nvPr/>
        </p:nvSpPr>
        <p:spPr>
          <a:xfrm>
            <a:off x="668215" y="1617785"/>
            <a:ext cx="89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RoIPool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45FB4-9F7F-6E43-BC99-79BA2D4845A3}"/>
              </a:ext>
            </a:extLst>
          </p:cNvPr>
          <p:cNvSpPr txBox="1"/>
          <p:nvPr/>
        </p:nvSpPr>
        <p:spPr>
          <a:xfrm>
            <a:off x="30155" y="4870884"/>
            <a:ext cx="217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RoIAlign</a:t>
            </a:r>
            <a:endParaRPr lang="en-US" dirty="0"/>
          </a:p>
          <a:p>
            <a:pPr algn="ctr"/>
            <a:r>
              <a:rPr lang="en-US" dirty="0"/>
              <a:t>[He et al., ICCV 2017]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2C475-D56E-7A4A-9D14-52D384682BEA}"/>
              </a:ext>
            </a:extLst>
          </p:cNvPr>
          <p:cNvSpPr txBox="1"/>
          <p:nvPr/>
        </p:nvSpPr>
        <p:spPr>
          <a:xfrm>
            <a:off x="9450929" y="6506344"/>
            <a:ext cx="274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 credit: </a:t>
            </a:r>
            <a:r>
              <a:rPr lang="en-US" dirty="0" err="1"/>
              <a:t>Kaiming</a:t>
            </a:r>
            <a:r>
              <a:rPr lang="en-US" dirty="0"/>
              <a:t> He</a:t>
            </a:r>
          </a:p>
        </p:txBody>
      </p:sp>
    </p:spTree>
    <p:extLst>
      <p:ext uri="{BB962C8B-B14F-4D97-AF65-F5344CB8AC3E}">
        <p14:creationId xmlns:p14="http://schemas.microsoft.com/office/powerpoint/2010/main" val="191882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2EF53-C687-3A4E-A110-035EA2D8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Training CNNs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DC99-A9F8-644F-B396-C8D0D4B4797B}"/>
              </a:ext>
            </a:extLst>
          </p:cNvPr>
          <p:cNvSpPr txBox="1"/>
          <p:nvPr/>
        </p:nvSpPr>
        <p:spPr>
          <a:xfrm>
            <a:off x="2152650" y="1439537"/>
            <a:ext cx="57560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Download big datasets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Design CNN architecture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Initialize Weights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For t = 1 to T: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Form minibatch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Compute loss + gradient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Update Weights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Apply trained model to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81D0F-4CDB-6B46-85E7-F7F205B2BE82}"/>
              </a:ext>
            </a:extLst>
          </p:cNvPr>
          <p:cNvSpPr txBox="1"/>
          <p:nvPr/>
        </p:nvSpPr>
        <p:spPr>
          <a:xfrm>
            <a:off x="7141215" y="1465125"/>
            <a:ext cx="307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dirty="0">
                <a:solidFill>
                  <a:srgbClr val="70AD47"/>
                </a:solidFill>
                <a:latin typeface="Calibri" panose="020F0502020204030204"/>
              </a:rPr>
              <a:t>Transfer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8204F-8D63-C541-BC57-59F1D964DD58}"/>
              </a:ext>
            </a:extLst>
          </p:cNvPr>
          <p:cNvSpPr txBox="1"/>
          <p:nvPr/>
        </p:nvSpPr>
        <p:spPr>
          <a:xfrm>
            <a:off x="6096000" y="2602211"/>
            <a:ext cx="3351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dirty="0">
                <a:solidFill>
                  <a:srgbClr val="70AD47"/>
                </a:solidFill>
                <a:latin typeface="Calibri" panose="020F0502020204030204"/>
              </a:rPr>
              <a:t>Xavier / MSRA Init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77576-311B-CE4D-9B93-C0FDBFB2EAB6}"/>
              </a:ext>
            </a:extLst>
          </p:cNvPr>
          <p:cNvSpPr txBox="1"/>
          <p:nvPr/>
        </p:nvSpPr>
        <p:spPr>
          <a:xfrm>
            <a:off x="7908652" y="3846534"/>
            <a:ext cx="2621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dirty="0">
                <a:solidFill>
                  <a:srgbClr val="70AD47"/>
                </a:solidFill>
                <a:latin typeface="Calibri" panose="020F0502020204030204"/>
              </a:rPr>
              <a:t>Regularization + Data Augmentation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4187F-538E-E640-BB57-3A33A95AA237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1590008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28264" y="1965960"/>
          <a:ext cx="51823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Fast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R-CNN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Train time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Speedup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8.8x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Test time /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0.32s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47.0s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- Test speedup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146x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0000"/>
                          </a:solidFill>
                        </a:rPr>
                        <a:t>mAP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66.9%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66.0%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03283" y="5028249"/>
            <a:ext cx="64153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dirty="0"/>
              <a:t>Timings exclude object proposal time, which is equal for all methods.</a:t>
            </a:r>
          </a:p>
          <a:p>
            <a:pPr algn="ctr"/>
            <a:r>
              <a:rPr lang="en-US" sz="1600" b="0" dirty="0"/>
              <a:t>All methods use VGG16.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4990" y="6565611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+mn-lt"/>
              </a:rPr>
              <a:t>Source: R. </a:t>
            </a:r>
            <a:r>
              <a:rPr lang="en-US" sz="1400" b="0" dirty="0" err="1">
                <a:latin typeface="+mn-lt"/>
              </a:rPr>
              <a:t>Girshick</a:t>
            </a:r>
            <a:r>
              <a:rPr lang="en-US" sz="1400" b="0" dirty="0">
                <a:latin typeface="+mn-lt"/>
              </a:rPr>
              <a:t>, K. He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22E5F-6535-324E-A71D-E23440A772CD}"/>
              </a:ext>
            </a:extLst>
          </p:cNvPr>
          <p:cNvSpPr/>
          <p:nvPr/>
        </p:nvSpPr>
        <p:spPr>
          <a:xfrm>
            <a:off x="8643724" y="3810001"/>
            <a:ext cx="2710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(vs. 53.7% for </a:t>
            </a:r>
            <a:r>
              <a:rPr lang="en-US" sz="1800" b="0" dirty="0" err="1">
                <a:solidFill>
                  <a:srgbClr val="000000"/>
                </a:solidFill>
              </a:rPr>
              <a:t>AlexNet</a:t>
            </a:r>
            <a:r>
              <a:rPr lang="en-US" sz="18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ECD08-E78F-814F-B9DA-9DA923367F69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242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042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06513" y="1604575"/>
            <a:ext cx="5075738" cy="40088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44;p84"/>
          <p:cNvSpPr txBox="1"/>
          <p:nvPr/>
        </p:nvSpPr>
        <p:spPr>
          <a:xfrm>
            <a:off x="1524001" y="6098744"/>
            <a:ext cx="5742005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" sz="800"/>
              <a:t>Ren et al, “Faster R-CNN: Towards Real-Time Object Detection with Region Proposal Networks”, NIPS 2015</a:t>
            </a:r>
            <a:endParaRPr sz="800"/>
          </a:p>
          <a:p>
            <a:r>
              <a:rPr lang="en" sz="800"/>
              <a:t>Figure copyright 2015, Ross Girshick; reproduced with permission</a:t>
            </a:r>
            <a:endParaRPr sz="800"/>
          </a:p>
        </p:txBody>
      </p:sp>
      <p:sp>
        <p:nvSpPr>
          <p:cNvPr id="6" name="Google Shape;2045;p84"/>
          <p:cNvSpPr txBox="1"/>
          <p:nvPr/>
        </p:nvSpPr>
        <p:spPr>
          <a:xfrm>
            <a:off x="2009824" y="1806891"/>
            <a:ext cx="3639590" cy="325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endParaRPr sz="2100" dirty="0"/>
          </a:p>
          <a:p>
            <a:r>
              <a:rPr lang="en" sz="2100" dirty="0"/>
              <a:t>Insert </a:t>
            </a:r>
            <a:r>
              <a:rPr lang="en" sz="2100" b="1" dirty="0"/>
              <a:t>Region Proposal </a:t>
            </a:r>
            <a:br>
              <a:rPr lang="en" sz="2100" b="1" dirty="0"/>
            </a:br>
            <a:r>
              <a:rPr lang="en" sz="2100" b="1" dirty="0"/>
              <a:t>Network (RPN)</a:t>
            </a:r>
            <a:r>
              <a:rPr lang="en" sz="2100" dirty="0"/>
              <a:t> to predict </a:t>
            </a:r>
            <a:br>
              <a:rPr lang="en" sz="2100" dirty="0"/>
            </a:br>
            <a:r>
              <a:rPr lang="en" sz="2100" dirty="0"/>
              <a:t>proposals from features</a:t>
            </a:r>
            <a:endParaRPr sz="2100" dirty="0"/>
          </a:p>
          <a:p>
            <a:endParaRPr sz="2100" dirty="0"/>
          </a:p>
          <a:p>
            <a:endParaRPr sz="2100" dirty="0"/>
          </a:p>
          <a:p>
            <a:r>
              <a:rPr lang="en" sz="2100" dirty="0"/>
              <a:t>Otherwise same as Fast R-CNN: Crop features for each proposal, classify each one</a:t>
            </a:r>
            <a:endParaRPr sz="2100" dirty="0"/>
          </a:p>
          <a:p>
            <a:endParaRPr sz="2100" dirty="0"/>
          </a:p>
        </p:txBody>
      </p:sp>
      <p:sp>
        <p:nvSpPr>
          <p:cNvPr id="7" name="Google Shape;2043;p84"/>
          <p:cNvSpPr/>
          <p:nvPr/>
        </p:nvSpPr>
        <p:spPr>
          <a:xfrm>
            <a:off x="4924474" y="1570556"/>
            <a:ext cx="2200227" cy="5677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865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224" y="182880"/>
            <a:ext cx="8814391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Fast</a:t>
            </a:r>
            <a:r>
              <a:rPr lang="en-US" b="1" u="sng" dirty="0"/>
              <a:t>er</a:t>
            </a:r>
            <a:r>
              <a:rPr lang="en-US" dirty="0"/>
              <a:t> R-CNN: Learnable Region Proposals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62DE5-6957-484E-9337-A0994D29F669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74046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A7C0-7811-9E46-BB5B-AB51D38B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 (RPN)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C437-FAE8-5248-8740-5BE8AD5FB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Idea: put an “anchor box” of fixed size over each position in the feature map and try to predict whether this box is likely to contain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Google Shape;2076;p86">
            <a:extLst>
              <a:ext uri="{FF2B5EF4-FFF2-40B4-BE49-F238E27FC236}">
                <a16:creationId xmlns:a16="http://schemas.microsoft.com/office/drawing/2014/main" id="{9394C9FC-73B5-0F44-A5C6-32BB541AF47C}"/>
              </a:ext>
            </a:extLst>
          </p:cNvPr>
          <p:cNvSpPr/>
          <p:nvPr/>
        </p:nvSpPr>
        <p:spPr>
          <a:xfrm>
            <a:off x="4346022" y="3313105"/>
            <a:ext cx="3560673" cy="3087596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pic>
        <p:nvPicPr>
          <p:cNvPr id="5" name="Google Shape;2077;p86">
            <a:extLst>
              <a:ext uri="{FF2B5EF4-FFF2-40B4-BE49-F238E27FC236}">
                <a16:creationId xmlns:a16="http://schemas.microsoft.com/office/drawing/2014/main" id="{B8BD5229-8437-AC45-880C-92EA28E43604}"/>
              </a:ext>
            </a:extLst>
          </p:cNvPr>
          <p:cNvPicPr preferRelativeResize="0"/>
          <p:nvPr/>
        </p:nvPicPr>
        <p:blipFill rotWithShape="1">
          <a:blip r:embed="rId3">
            <a:alphaModFix amt="50000"/>
          </a:blip>
          <a:srcRect l="9279" r="25734"/>
          <a:stretch/>
        </p:blipFill>
        <p:spPr>
          <a:xfrm>
            <a:off x="4362868" y="3544479"/>
            <a:ext cx="3284272" cy="28428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2083;p86">
            <a:extLst>
              <a:ext uri="{FF2B5EF4-FFF2-40B4-BE49-F238E27FC236}">
                <a16:creationId xmlns:a16="http://schemas.microsoft.com/office/drawing/2014/main" id="{A467C5A1-390F-884E-9D66-99726091F0B8}"/>
              </a:ext>
            </a:extLst>
          </p:cNvPr>
          <p:cNvCxnSpPr/>
          <p:nvPr/>
        </p:nvCxnSpPr>
        <p:spPr>
          <a:xfrm>
            <a:off x="4753166" y="3552476"/>
            <a:ext cx="0" cy="28268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2084;p86">
            <a:extLst>
              <a:ext uri="{FF2B5EF4-FFF2-40B4-BE49-F238E27FC236}">
                <a16:creationId xmlns:a16="http://schemas.microsoft.com/office/drawing/2014/main" id="{28CF4D17-1464-2F42-B2E4-51FA3A00BD8D}"/>
              </a:ext>
            </a:extLst>
          </p:cNvPr>
          <p:cNvCxnSpPr/>
          <p:nvPr/>
        </p:nvCxnSpPr>
        <p:spPr>
          <a:xfrm>
            <a:off x="4346038" y="5994501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5;p86">
            <a:extLst>
              <a:ext uri="{FF2B5EF4-FFF2-40B4-BE49-F238E27FC236}">
                <a16:creationId xmlns:a16="http://schemas.microsoft.com/office/drawing/2014/main" id="{D2E5B7CF-D112-A544-8EFE-6D4827AAEB48}"/>
              </a:ext>
            </a:extLst>
          </p:cNvPr>
          <p:cNvCxnSpPr/>
          <p:nvPr/>
        </p:nvCxnSpPr>
        <p:spPr>
          <a:xfrm>
            <a:off x="5168557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086;p86">
            <a:extLst>
              <a:ext uri="{FF2B5EF4-FFF2-40B4-BE49-F238E27FC236}">
                <a16:creationId xmlns:a16="http://schemas.microsoft.com/office/drawing/2014/main" id="{95DCEAF1-9D2B-0442-8F66-EAC97BBBB003}"/>
              </a:ext>
            </a:extLst>
          </p:cNvPr>
          <p:cNvCxnSpPr/>
          <p:nvPr/>
        </p:nvCxnSpPr>
        <p:spPr>
          <a:xfrm>
            <a:off x="5574852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087;p86">
            <a:extLst>
              <a:ext uri="{FF2B5EF4-FFF2-40B4-BE49-F238E27FC236}">
                <a16:creationId xmlns:a16="http://schemas.microsoft.com/office/drawing/2014/main" id="{B7281119-05B5-E046-A5C6-58A8ADB3FEFB}"/>
              </a:ext>
            </a:extLst>
          </p:cNvPr>
          <p:cNvCxnSpPr/>
          <p:nvPr/>
        </p:nvCxnSpPr>
        <p:spPr>
          <a:xfrm>
            <a:off x="5981146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8;p86">
            <a:extLst>
              <a:ext uri="{FF2B5EF4-FFF2-40B4-BE49-F238E27FC236}">
                <a16:creationId xmlns:a16="http://schemas.microsoft.com/office/drawing/2014/main" id="{7AE6E023-FE13-6647-92AE-63A4E690B2CE}"/>
              </a:ext>
            </a:extLst>
          </p:cNvPr>
          <p:cNvCxnSpPr/>
          <p:nvPr/>
        </p:nvCxnSpPr>
        <p:spPr>
          <a:xfrm>
            <a:off x="6387440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089;p86">
            <a:extLst>
              <a:ext uri="{FF2B5EF4-FFF2-40B4-BE49-F238E27FC236}">
                <a16:creationId xmlns:a16="http://schemas.microsoft.com/office/drawing/2014/main" id="{FE8C6BE9-5F84-514D-8E8C-EDA9DEDEF253}"/>
              </a:ext>
            </a:extLst>
          </p:cNvPr>
          <p:cNvCxnSpPr/>
          <p:nvPr/>
        </p:nvCxnSpPr>
        <p:spPr>
          <a:xfrm>
            <a:off x="6793734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090;p86">
            <a:extLst>
              <a:ext uri="{FF2B5EF4-FFF2-40B4-BE49-F238E27FC236}">
                <a16:creationId xmlns:a16="http://schemas.microsoft.com/office/drawing/2014/main" id="{9899C47F-B056-1648-830F-6023AD3A8EDF}"/>
              </a:ext>
            </a:extLst>
          </p:cNvPr>
          <p:cNvCxnSpPr/>
          <p:nvPr/>
        </p:nvCxnSpPr>
        <p:spPr>
          <a:xfrm>
            <a:off x="7200028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091;p86">
            <a:extLst>
              <a:ext uri="{FF2B5EF4-FFF2-40B4-BE49-F238E27FC236}">
                <a16:creationId xmlns:a16="http://schemas.microsoft.com/office/drawing/2014/main" id="{F9106F5A-6FE9-F74F-A9C0-5A3841F57294}"/>
              </a:ext>
            </a:extLst>
          </p:cNvPr>
          <p:cNvCxnSpPr/>
          <p:nvPr/>
        </p:nvCxnSpPr>
        <p:spPr>
          <a:xfrm>
            <a:off x="4346038" y="5588207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92;p86">
            <a:extLst>
              <a:ext uri="{FF2B5EF4-FFF2-40B4-BE49-F238E27FC236}">
                <a16:creationId xmlns:a16="http://schemas.microsoft.com/office/drawing/2014/main" id="{79D620FD-FE59-B046-A048-556D1DBA9227}"/>
              </a:ext>
            </a:extLst>
          </p:cNvPr>
          <p:cNvCxnSpPr/>
          <p:nvPr/>
        </p:nvCxnSpPr>
        <p:spPr>
          <a:xfrm>
            <a:off x="4346038" y="5181913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093;p86">
            <a:extLst>
              <a:ext uri="{FF2B5EF4-FFF2-40B4-BE49-F238E27FC236}">
                <a16:creationId xmlns:a16="http://schemas.microsoft.com/office/drawing/2014/main" id="{DCD231AD-D7BD-A34E-BC51-E70AC5BC8CD7}"/>
              </a:ext>
            </a:extLst>
          </p:cNvPr>
          <p:cNvCxnSpPr/>
          <p:nvPr/>
        </p:nvCxnSpPr>
        <p:spPr>
          <a:xfrm>
            <a:off x="4346038" y="4775619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094;p86">
            <a:extLst>
              <a:ext uri="{FF2B5EF4-FFF2-40B4-BE49-F238E27FC236}">
                <a16:creationId xmlns:a16="http://schemas.microsoft.com/office/drawing/2014/main" id="{02CC3B50-0727-FB45-972E-E96642B0E1C8}"/>
              </a:ext>
            </a:extLst>
          </p:cNvPr>
          <p:cNvCxnSpPr/>
          <p:nvPr/>
        </p:nvCxnSpPr>
        <p:spPr>
          <a:xfrm>
            <a:off x="4346038" y="4369324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095;p86">
            <a:extLst>
              <a:ext uri="{FF2B5EF4-FFF2-40B4-BE49-F238E27FC236}">
                <a16:creationId xmlns:a16="http://schemas.microsoft.com/office/drawing/2014/main" id="{9FC46011-7CA1-F84F-89C1-6C796A2C8620}"/>
              </a:ext>
            </a:extLst>
          </p:cNvPr>
          <p:cNvCxnSpPr/>
          <p:nvPr/>
        </p:nvCxnSpPr>
        <p:spPr>
          <a:xfrm>
            <a:off x="4346038" y="3963030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255;p90">
            <a:extLst>
              <a:ext uri="{FF2B5EF4-FFF2-40B4-BE49-F238E27FC236}">
                <a16:creationId xmlns:a16="http://schemas.microsoft.com/office/drawing/2014/main" id="{21BA46DA-3079-1446-BA06-A62CA35B14B3}"/>
              </a:ext>
            </a:extLst>
          </p:cNvPr>
          <p:cNvSpPr/>
          <p:nvPr/>
        </p:nvSpPr>
        <p:spPr>
          <a:xfrm>
            <a:off x="4227006" y="3902249"/>
            <a:ext cx="2326194" cy="21542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20" name="Google Shape;2256;p90">
            <a:extLst>
              <a:ext uri="{FF2B5EF4-FFF2-40B4-BE49-F238E27FC236}">
                <a16:creationId xmlns:a16="http://schemas.microsoft.com/office/drawing/2014/main" id="{D5779DE5-90B4-2244-A597-0B72C85F08D6}"/>
              </a:ext>
            </a:extLst>
          </p:cNvPr>
          <p:cNvSpPr/>
          <p:nvPr/>
        </p:nvSpPr>
        <p:spPr>
          <a:xfrm>
            <a:off x="5168557" y="4777596"/>
            <a:ext cx="415391" cy="412693"/>
          </a:xfrm>
          <a:prstGeom prst="rect">
            <a:avLst/>
          </a:prstGeom>
          <a:solidFill>
            <a:srgbClr val="FF0000">
              <a:alpha val="52310"/>
            </a:srgbClr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25" name="Google Shape;2144;p87">
            <a:extLst>
              <a:ext uri="{FF2B5EF4-FFF2-40B4-BE49-F238E27FC236}">
                <a16:creationId xmlns:a16="http://schemas.microsoft.com/office/drawing/2014/main" id="{A8EF39BE-0208-1B4C-AC1E-BC1213ABCDA8}"/>
              </a:ext>
            </a:extLst>
          </p:cNvPr>
          <p:cNvSpPr txBox="1"/>
          <p:nvPr/>
        </p:nvSpPr>
        <p:spPr>
          <a:xfrm>
            <a:off x="9628327" y="4301176"/>
            <a:ext cx="2063473" cy="9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ctr"/>
            <a:r>
              <a:rPr lang="en" sz="2487" dirty="0"/>
              <a:t>Anchor is an object?</a:t>
            </a:r>
            <a:endParaRPr sz="248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840239-C020-524E-B70A-99BBAB5E6D28}"/>
              </a:ext>
            </a:extLst>
          </p:cNvPr>
          <p:cNvSpPr txBox="1"/>
          <p:nvPr/>
        </p:nvSpPr>
        <p:spPr>
          <a:xfrm>
            <a:off x="1816978" y="6529970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Figure source: </a:t>
            </a:r>
            <a:r>
              <a:rPr lang="en-US" sz="1600" b="0" dirty="0">
                <a:hlinkClick r:id="rId4"/>
              </a:rPr>
              <a:t>J. Johnson</a:t>
            </a:r>
            <a:endParaRPr lang="en-US" sz="1600" b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6D29D-BE97-2F48-8C57-5471C1213A81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A7C0-7811-9E46-BB5B-AB51D38B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 (RPN)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C437-FAE8-5248-8740-5BE8AD5FB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Idea: put an “anchor box” of fixed size over each position in the feature map and try to predict whether this box is likely to contain an object</a:t>
            </a:r>
          </a:p>
        </p:txBody>
      </p:sp>
      <p:sp>
        <p:nvSpPr>
          <p:cNvPr id="4" name="Google Shape;2076;p86">
            <a:extLst>
              <a:ext uri="{FF2B5EF4-FFF2-40B4-BE49-F238E27FC236}">
                <a16:creationId xmlns:a16="http://schemas.microsoft.com/office/drawing/2014/main" id="{9394C9FC-73B5-0F44-A5C6-32BB541AF47C}"/>
              </a:ext>
            </a:extLst>
          </p:cNvPr>
          <p:cNvSpPr/>
          <p:nvPr/>
        </p:nvSpPr>
        <p:spPr>
          <a:xfrm>
            <a:off x="4346022" y="3313105"/>
            <a:ext cx="3560673" cy="3087596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pic>
        <p:nvPicPr>
          <p:cNvPr id="5" name="Google Shape;2077;p86">
            <a:extLst>
              <a:ext uri="{FF2B5EF4-FFF2-40B4-BE49-F238E27FC236}">
                <a16:creationId xmlns:a16="http://schemas.microsoft.com/office/drawing/2014/main" id="{B8BD5229-8437-AC45-880C-92EA28E43604}"/>
              </a:ext>
            </a:extLst>
          </p:cNvPr>
          <p:cNvPicPr preferRelativeResize="0"/>
          <p:nvPr/>
        </p:nvPicPr>
        <p:blipFill rotWithShape="1">
          <a:blip r:embed="rId3">
            <a:alphaModFix amt="50000"/>
          </a:blip>
          <a:srcRect l="9279" r="25734"/>
          <a:stretch/>
        </p:blipFill>
        <p:spPr>
          <a:xfrm>
            <a:off x="4362868" y="3544479"/>
            <a:ext cx="3284272" cy="28428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2083;p86">
            <a:extLst>
              <a:ext uri="{FF2B5EF4-FFF2-40B4-BE49-F238E27FC236}">
                <a16:creationId xmlns:a16="http://schemas.microsoft.com/office/drawing/2014/main" id="{A467C5A1-390F-884E-9D66-99726091F0B8}"/>
              </a:ext>
            </a:extLst>
          </p:cNvPr>
          <p:cNvCxnSpPr/>
          <p:nvPr/>
        </p:nvCxnSpPr>
        <p:spPr>
          <a:xfrm>
            <a:off x="4753166" y="3552476"/>
            <a:ext cx="0" cy="28268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2084;p86">
            <a:extLst>
              <a:ext uri="{FF2B5EF4-FFF2-40B4-BE49-F238E27FC236}">
                <a16:creationId xmlns:a16="http://schemas.microsoft.com/office/drawing/2014/main" id="{28CF4D17-1464-2F42-B2E4-51FA3A00BD8D}"/>
              </a:ext>
            </a:extLst>
          </p:cNvPr>
          <p:cNvCxnSpPr/>
          <p:nvPr/>
        </p:nvCxnSpPr>
        <p:spPr>
          <a:xfrm>
            <a:off x="4346038" y="5994501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5;p86">
            <a:extLst>
              <a:ext uri="{FF2B5EF4-FFF2-40B4-BE49-F238E27FC236}">
                <a16:creationId xmlns:a16="http://schemas.microsoft.com/office/drawing/2014/main" id="{D2E5B7CF-D112-A544-8EFE-6D4827AAEB48}"/>
              </a:ext>
            </a:extLst>
          </p:cNvPr>
          <p:cNvCxnSpPr/>
          <p:nvPr/>
        </p:nvCxnSpPr>
        <p:spPr>
          <a:xfrm>
            <a:off x="5168557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086;p86">
            <a:extLst>
              <a:ext uri="{FF2B5EF4-FFF2-40B4-BE49-F238E27FC236}">
                <a16:creationId xmlns:a16="http://schemas.microsoft.com/office/drawing/2014/main" id="{95DCEAF1-9D2B-0442-8F66-EAC97BBBB003}"/>
              </a:ext>
            </a:extLst>
          </p:cNvPr>
          <p:cNvCxnSpPr/>
          <p:nvPr/>
        </p:nvCxnSpPr>
        <p:spPr>
          <a:xfrm>
            <a:off x="5574852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087;p86">
            <a:extLst>
              <a:ext uri="{FF2B5EF4-FFF2-40B4-BE49-F238E27FC236}">
                <a16:creationId xmlns:a16="http://schemas.microsoft.com/office/drawing/2014/main" id="{B7281119-05B5-E046-A5C6-58A8ADB3FEFB}"/>
              </a:ext>
            </a:extLst>
          </p:cNvPr>
          <p:cNvCxnSpPr/>
          <p:nvPr/>
        </p:nvCxnSpPr>
        <p:spPr>
          <a:xfrm>
            <a:off x="5981146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8;p86">
            <a:extLst>
              <a:ext uri="{FF2B5EF4-FFF2-40B4-BE49-F238E27FC236}">
                <a16:creationId xmlns:a16="http://schemas.microsoft.com/office/drawing/2014/main" id="{7AE6E023-FE13-6647-92AE-63A4E690B2CE}"/>
              </a:ext>
            </a:extLst>
          </p:cNvPr>
          <p:cNvCxnSpPr/>
          <p:nvPr/>
        </p:nvCxnSpPr>
        <p:spPr>
          <a:xfrm>
            <a:off x="6387440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089;p86">
            <a:extLst>
              <a:ext uri="{FF2B5EF4-FFF2-40B4-BE49-F238E27FC236}">
                <a16:creationId xmlns:a16="http://schemas.microsoft.com/office/drawing/2014/main" id="{FE8C6BE9-5F84-514D-8E8C-EDA9DEDEF253}"/>
              </a:ext>
            </a:extLst>
          </p:cNvPr>
          <p:cNvCxnSpPr/>
          <p:nvPr/>
        </p:nvCxnSpPr>
        <p:spPr>
          <a:xfrm>
            <a:off x="6793734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090;p86">
            <a:extLst>
              <a:ext uri="{FF2B5EF4-FFF2-40B4-BE49-F238E27FC236}">
                <a16:creationId xmlns:a16="http://schemas.microsoft.com/office/drawing/2014/main" id="{9899C47F-B056-1648-830F-6023AD3A8EDF}"/>
              </a:ext>
            </a:extLst>
          </p:cNvPr>
          <p:cNvCxnSpPr/>
          <p:nvPr/>
        </p:nvCxnSpPr>
        <p:spPr>
          <a:xfrm>
            <a:off x="7200028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091;p86">
            <a:extLst>
              <a:ext uri="{FF2B5EF4-FFF2-40B4-BE49-F238E27FC236}">
                <a16:creationId xmlns:a16="http://schemas.microsoft.com/office/drawing/2014/main" id="{F9106F5A-6FE9-F74F-A9C0-5A3841F57294}"/>
              </a:ext>
            </a:extLst>
          </p:cNvPr>
          <p:cNvCxnSpPr/>
          <p:nvPr/>
        </p:nvCxnSpPr>
        <p:spPr>
          <a:xfrm>
            <a:off x="4346038" y="5588207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92;p86">
            <a:extLst>
              <a:ext uri="{FF2B5EF4-FFF2-40B4-BE49-F238E27FC236}">
                <a16:creationId xmlns:a16="http://schemas.microsoft.com/office/drawing/2014/main" id="{79D620FD-FE59-B046-A048-556D1DBA9227}"/>
              </a:ext>
            </a:extLst>
          </p:cNvPr>
          <p:cNvCxnSpPr/>
          <p:nvPr/>
        </p:nvCxnSpPr>
        <p:spPr>
          <a:xfrm>
            <a:off x="4346038" y="5181913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093;p86">
            <a:extLst>
              <a:ext uri="{FF2B5EF4-FFF2-40B4-BE49-F238E27FC236}">
                <a16:creationId xmlns:a16="http://schemas.microsoft.com/office/drawing/2014/main" id="{DCD231AD-D7BD-A34E-BC51-E70AC5BC8CD7}"/>
              </a:ext>
            </a:extLst>
          </p:cNvPr>
          <p:cNvCxnSpPr/>
          <p:nvPr/>
        </p:nvCxnSpPr>
        <p:spPr>
          <a:xfrm>
            <a:off x="4346038" y="4775619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094;p86">
            <a:extLst>
              <a:ext uri="{FF2B5EF4-FFF2-40B4-BE49-F238E27FC236}">
                <a16:creationId xmlns:a16="http://schemas.microsoft.com/office/drawing/2014/main" id="{02CC3B50-0727-FB45-972E-E96642B0E1C8}"/>
              </a:ext>
            </a:extLst>
          </p:cNvPr>
          <p:cNvCxnSpPr/>
          <p:nvPr/>
        </p:nvCxnSpPr>
        <p:spPr>
          <a:xfrm>
            <a:off x="4346038" y="4369324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095;p86">
            <a:extLst>
              <a:ext uri="{FF2B5EF4-FFF2-40B4-BE49-F238E27FC236}">
                <a16:creationId xmlns:a16="http://schemas.microsoft.com/office/drawing/2014/main" id="{9FC46011-7CA1-F84F-89C1-6C796A2C8620}"/>
              </a:ext>
            </a:extLst>
          </p:cNvPr>
          <p:cNvCxnSpPr/>
          <p:nvPr/>
        </p:nvCxnSpPr>
        <p:spPr>
          <a:xfrm>
            <a:off x="4346038" y="3963030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255;p90">
            <a:extLst>
              <a:ext uri="{FF2B5EF4-FFF2-40B4-BE49-F238E27FC236}">
                <a16:creationId xmlns:a16="http://schemas.microsoft.com/office/drawing/2014/main" id="{21BA46DA-3079-1446-BA06-A62CA35B14B3}"/>
              </a:ext>
            </a:extLst>
          </p:cNvPr>
          <p:cNvSpPr/>
          <p:nvPr/>
        </p:nvSpPr>
        <p:spPr>
          <a:xfrm>
            <a:off x="4608006" y="3902249"/>
            <a:ext cx="2326194" cy="21542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20" name="Google Shape;2256;p90">
            <a:extLst>
              <a:ext uri="{FF2B5EF4-FFF2-40B4-BE49-F238E27FC236}">
                <a16:creationId xmlns:a16="http://schemas.microsoft.com/office/drawing/2014/main" id="{D5779DE5-90B4-2244-A597-0B72C85F08D6}"/>
              </a:ext>
            </a:extLst>
          </p:cNvPr>
          <p:cNvSpPr/>
          <p:nvPr/>
        </p:nvSpPr>
        <p:spPr>
          <a:xfrm>
            <a:off x="5562600" y="4773011"/>
            <a:ext cx="412693" cy="412693"/>
          </a:xfrm>
          <a:prstGeom prst="rect">
            <a:avLst/>
          </a:prstGeom>
          <a:solidFill>
            <a:srgbClr val="FF0000">
              <a:alpha val="52310"/>
            </a:srgbClr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22" name="Google Shape;2144;p87">
            <a:extLst>
              <a:ext uri="{FF2B5EF4-FFF2-40B4-BE49-F238E27FC236}">
                <a16:creationId xmlns:a16="http://schemas.microsoft.com/office/drawing/2014/main" id="{28B18359-D19F-AF4B-9CE4-65616C3E6F41}"/>
              </a:ext>
            </a:extLst>
          </p:cNvPr>
          <p:cNvSpPr txBox="1"/>
          <p:nvPr/>
        </p:nvSpPr>
        <p:spPr>
          <a:xfrm>
            <a:off x="9628327" y="4301176"/>
            <a:ext cx="2063473" cy="9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ctr"/>
            <a:r>
              <a:rPr lang="en" sz="2487" dirty="0"/>
              <a:t>Anchor is an object?</a:t>
            </a:r>
            <a:endParaRPr sz="2487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3DEA83-76A8-7F49-9A77-AECA8DD1DFE6}"/>
              </a:ext>
            </a:extLst>
          </p:cNvPr>
          <p:cNvSpPr txBox="1"/>
          <p:nvPr/>
        </p:nvSpPr>
        <p:spPr>
          <a:xfrm>
            <a:off x="1816978" y="6529970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Figure source: </a:t>
            </a:r>
            <a:r>
              <a:rPr lang="en-US" sz="1600" b="0" dirty="0">
                <a:hlinkClick r:id="rId4"/>
              </a:rPr>
              <a:t>J. Johnson</a:t>
            </a:r>
            <a:endParaRPr lang="en-US" sz="16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4835A1-919B-6F45-9461-1FADD0108177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60350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A7C0-7811-9E46-BB5B-AB51D38B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 (RPN)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C437-FAE8-5248-8740-5BE8AD5FB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Idea: put an “anchor box” of fixed size over each position in the feature map and try to predict whether this box is likely to contain an object</a:t>
            </a:r>
          </a:p>
        </p:txBody>
      </p:sp>
      <p:sp>
        <p:nvSpPr>
          <p:cNvPr id="4" name="Google Shape;2076;p86">
            <a:extLst>
              <a:ext uri="{FF2B5EF4-FFF2-40B4-BE49-F238E27FC236}">
                <a16:creationId xmlns:a16="http://schemas.microsoft.com/office/drawing/2014/main" id="{9394C9FC-73B5-0F44-A5C6-32BB541AF47C}"/>
              </a:ext>
            </a:extLst>
          </p:cNvPr>
          <p:cNvSpPr/>
          <p:nvPr/>
        </p:nvSpPr>
        <p:spPr>
          <a:xfrm>
            <a:off x="4346022" y="3313105"/>
            <a:ext cx="3560673" cy="3087596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pic>
        <p:nvPicPr>
          <p:cNvPr id="5" name="Google Shape;2077;p86">
            <a:extLst>
              <a:ext uri="{FF2B5EF4-FFF2-40B4-BE49-F238E27FC236}">
                <a16:creationId xmlns:a16="http://schemas.microsoft.com/office/drawing/2014/main" id="{B8BD5229-8437-AC45-880C-92EA28E43604}"/>
              </a:ext>
            </a:extLst>
          </p:cNvPr>
          <p:cNvPicPr preferRelativeResize="0"/>
          <p:nvPr/>
        </p:nvPicPr>
        <p:blipFill rotWithShape="1">
          <a:blip r:embed="rId3">
            <a:alphaModFix amt="50000"/>
          </a:blip>
          <a:srcRect l="9279" r="25734"/>
          <a:stretch/>
        </p:blipFill>
        <p:spPr>
          <a:xfrm>
            <a:off x="4362868" y="3544479"/>
            <a:ext cx="3284272" cy="28428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2083;p86">
            <a:extLst>
              <a:ext uri="{FF2B5EF4-FFF2-40B4-BE49-F238E27FC236}">
                <a16:creationId xmlns:a16="http://schemas.microsoft.com/office/drawing/2014/main" id="{A467C5A1-390F-884E-9D66-99726091F0B8}"/>
              </a:ext>
            </a:extLst>
          </p:cNvPr>
          <p:cNvCxnSpPr/>
          <p:nvPr/>
        </p:nvCxnSpPr>
        <p:spPr>
          <a:xfrm>
            <a:off x="4753166" y="3552476"/>
            <a:ext cx="0" cy="28268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2084;p86">
            <a:extLst>
              <a:ext uri="{FF2B5EF4-FFF2-40B4-BE49-F238E27FC236}">
                <a16:creationId xmlns:a16="http://schemas.microsoft.com/office/drawing/2014/main" id="{28CF4D17-1464-2F42-B2E4-51FA3A00BD8D}"/>
              </a:ext>
            </a:extLst>
          </p:cNvPr>
          <p:cNvCxnSpPr/>
          <p:nvPr/>
        </p:nvCxnSpPr>
        <p:spPr>
          <a:xfrm>
            <a:off x="4346038" y="5994501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5;p86">
            <a:extLst>
              <a:ext uri="{FF2B5EF4-FFF2-40B4-BE49-F238E27FC236}">
                <a16:creationId xmlns:a16="http://schemas.microsoft.com/office/drawing/2014/main" id="{D2E5B7CF-D112-A544-8EFE-6D4827AAEB48}"/>
              </a:ext>
            </a:extLst>
          </p:cNvPr>
          <p:cNvCxnSpPr/>
          <p:nvPr/>
        </p:nvCxnSpPr>
        <p:spPr>
          <a:xfrm>
            <a:off x="5168557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086;p86">
            <a:extLst>
              <a:ext uri="{FF2B5EF4-FFF2-40B4-BE49-F238E27FC236}">
                <a16:creationId xmlns:a16="http://schemas.microsoft.com/office/drawing/2014/main" id="{95DCEAF1-9D2B-0442-8F66-EAC97BBBB003}"/>
              </a:ext>
            </a:extLst>
          </p:cNvPr>
          <p:cNvCxnSpPr/>
          <p:nvPr/>
        </p:nvCxnSpPr>
        <p:spPr>
          <a:xfrm>
            <a:off x="5574852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087;p86">
            <a:extLst>
              <a:ext uri="{FF2B5EF4-FFF2-40B4-BE49-F238E27FC236}">
                <a16:creationId xmlns:a16="http://schemas.microsoft.com/office/drawing/2014/main" id="{B7281119-05B5-E046-A5C6-58A8ADB3FEFB}"/>
              </a:ext>
            </a:extLst>
          </p:cNvPr>
          <p:cNvCxnSpPr/>
          <p:nvPr/>
        </p:nvCxnSpPr>
        <p:spPr>
          <a:xfrm>
            <a:off x="5981146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8;p86">
            <a:extLst>
              <a:ext uri="{FF2B5EF4-FFF2-40B4-BE49-F238E27FC236}">
                <a16:creationId xmlns:a16="http://schemas.microsoft.com/office/drawing/2014/main" id="{7AE6E023-FE13-6647-92AE-63A4E690B2CE}"/>
              </a:ext>
            </a:extLst>
          </p:cNvPr>
          <p:cNvCxnSpPr/>
          <p:nvPr/>
        </p:nvCxnSpPr>
        <p:spPr>
          <a:xfrm>
            <a:off x="6387440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089;p86">
            <a:extLst>
              <a:ext uri="{FF2B5EF4-FFF2-40B4-BE49-F238E27FC236}">
                <a16:creationId xmlns:a16="http://schemas.microsoft.com/office/drawing/2014/main" id="{FE8C6BE9-5F84-514D-8E8C-EDA9DEDEF253}"/>
              </a:ext>
            </a:extLst>
          </p:cNvPr>
          <p:cNvCxnSpPr/>
          <p:nvPr/>
        </p:nvCxnSpPr>
        <p:spPr>
          <a:xfrm>
            <a:off x="6793734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090;p86">
            <a:extLst>
              <a:ext uri="{FF2B5EF4-FFF2-40B4-BE49-F238E27FC236}">
                <a16:creationId xmlns:a16="http://schemas.microsoft.com/office/drawing/2014/main" id="{9899C47F-B056-1648-830F-6023AD3A8EDF}"/>
              </a:ext>
            </a:extLst>
          </p:cNvPr>
          <p:cNvCxnSpPr/>
          <p:nvPr/>
        </p:nvCxnSpPr>
        <p:spPr>
          <a:xfrm>
            <a:off x="7200028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091;p86">
            <a:extLst>
              <a:ext uri="{FF2B5EF4-FFF2-40B4-BE49-F238E27FC236}">
                <a16:creationId xmlns:a16="http://schemas.microsoft.com/office/drawing/2014/main" id="{F9106F5A-6FE9-F74F-A9C0-5A3841F57294}"/>
              </a:ext>
            </a:extLst>
          </p:cNvPr>
          <p:cNvCxnSpPr/>
          <p:nvPr/>
        </p:nvCxnSpPr>
        <p:spPr>
          <a:xfrm>
            <a:off x="4346038" y="5588207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92;p86">
            <a:extLst>
              <a:ext uri="{FF2B5EF4-FFF2-40B4-BE49-F238E27FC236}">
                <a16:creationId xmlns:a16="http://schemas.microsoft.com/office/drawing/2014/main" id="{79D620FD-FE59-B046-A048-556D1DBA9227}"/>
              </a:ext>
            </a:extLst>
          </p:cNvPr>
          <p:cNvCxnSpPr/>
          <p:nvPr/>
        </p:nvCxnSpPr>
        <p:spPr>
          <a:xfrm>
            <a:off x="4346038" y="5181913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093;p86">
            <a:extLst>
              <a:ext uri="{FF2B5EF4-FFF2-40B4-BE49-F238E27FC236}">
                <a16:creationId xmlns:a16="http://schemas.microsoft.com/office/drawing/2014/main" id="{DCD231AD-D7BD-A34E-BC51-E70AC5BC8CD7}"/>
              </a:ext>
            </a:extLst>
          </p:cNvPr>
          <p:cNvCxnSpPr/>
          <p:nvPr/>
        </p:nvCxnSpPr>
        <p:spPr>
          <a:xfrm>
            <a:off x="4346038" y="4775619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094;p86">
            <a:extLst>
              <a:ext uri="{FF2B5EF4-FFF2-40B4-BE49-F238E27FC236}">
                <a16:creationId xmlns:a16="http://schemas.microsoft.com/office/drawing/2014/main" id="{02CC3B50-0727-FB45-972E-E96642B0E1C8}"/>
              </a:ext>
            </a:extLst>
          </p:cNvPr>
          <p:cNvCxnSpPr/>
          <p:nvPr/>
        </p:nvCxnSpPr>
        <p:spPr>
          <a:xfrm>
            <a:off x="4346038" y="4369324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095;p86">
            <a:extLst>
              <a:ext uri="{FF2B5EF4-FFF2-40B4-BE49-F238E27FC236}">
                <a16:creationId xmlns:a16="http://schemas.microsoft.com/office/drawing/2014/main" id="{9FC46011-7CA1-F84F-89C1-6C796A2C8620}"/>
              </a:ext>
            </a:extLst>
          </p:cNvPr>
          <p:cNvCxnSpPr/>
          <p:nvPr/>
        </p:nvCxnSpPr>
        <p:spPr>
          <a:xfrm>
            <a:off x="4346038" y="3963030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255;p90">
            <a:extLst>
              <a:ext uri="{FF2B5EF4-FFF2-40B4-BE49-F238E27FC236}">
                <a16:creationId xmlns:a16="http://schemas.microsoft.com/office/drawing/2014/main" id="{21BA46DA-3079-1446-BA06-A62CA35B14B3}"/>
              </a:ext>
            </a:extLst>
          </p:cNvPr>
          <p:cNvSpPr/>
          <p:nvPr/>
        </p:nvSpPr>
        <p:spPr>
          <a:xfrm>
            <a:off x="5035395" y="3902249"/>
            <a:ext cx="2326194" cy="21542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20" name="Google Shape;2256;p90">
            <a:extLst>
              <a:ext uri="{FF2B5EF4-FFF2-40B4-BE49-F238E27FC236}">
                <a16:creationId xmlns:a16="http://schemas.microsoft.com/office/drawing/2014/main" id="{D5779DE5-90B4-2244-A597-0B72C85F08D6}"/>
              </a:ext>
            </a:extLst>
          </p:cNvPr>
          <p:cNvSpPr/>
          <p:nvPr/>
        </p:nvSpPr>
        <p:spPr>
          <a:xfrm>
            <a:off x="5992133" y="4773011"/>
            <a:ext cx="412693" cy="412693"/>
          </a:xfrm>
          <a:prstGeom prst="rect">
            <a:avLst/>
          </a:prstGeom>
          <a:solidFill>
            <a:srgbClr val="FF0000">
              <a:alpha val="52310"/>
            </a:srgbClr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21" name="Google Shape;2142;p87">
            <a:extLst>
              <a:ext uri="{FF2B5EF4-FFF2-40B4-BE49-F238E27FC236}">
                <a16:creationId xmlns:a16="http://schemas.microsoft.com/office/drawing/2014/main" id="{25F3BF6A-D261-0544-B6FF-CC3CDD4CBBCA}"/>
              </a:ext>
            </a:extLst>
          </p:cNvPr>
          <p:cNvSpPr/>
          <p:nvPr/>
        </p:nvSpPr>
        <p:spPr>
          <a:xfrm rot="5400000">
            <a:off x="7759542" y="4466806"/>
            <a:ext cx="1801131" cy="708615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22" name="Google Shape;2144;p87">
            <a:extLst>
              <a:ext uri="{FF2B5EF4-FFF2-40B4-BE49-F238E27FC236}">
                <a16:creationId xmlns:a16="http://schemas.microsoft.com/office/drawing/2014/main" id="{8C6A5F31-E163-6F49-B8E2-7069DB50513E}"/>
              </a:ext>
            </a:extLst>
          </p:cNvPr>
          <p:cNvSpPr txBox="1"/>
          <p:nvPr/>
        </p:nvSpPr>
        <p:spPr>
          <a:xfrm>
            <a:off x="9628327" y="4301176"/>
            <a:ext cx="2063473" cy="9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ctr"/>
            <a:r>
              <a:rPr lang="en" sz="2487" dirty="0"/>
              <a:t>Anchor is an object?</a:t>
            </a:r>
            <a:endParaRPr sz="2487" dirty="0"/>
          </a:p>
        </p:txBody>
      </p:sp>
      <p:cxnSp>
        <p:nvCxnSpPr>
          <p:cNvPr id="23" name="Google Shape;2145;p87">
            <a:extLst>
              <a:ext uri="{FF2B5EF4-FFF2-40B4-BE49-F238E27FC236}">
                <a16:creationId xmlns:a16="http://schemas.microsoft.com/office/drawing/2014/main" id="{5B3F5167-3B8E-5345-B369-1121D70D69F9}"/>
              </a:ext>
            </a:extLst>
          </p:cNvPr>
          <p:cNvCxnSpPr/>
          <p:nvPr/>
        </p:nvCxnSpPr>
        <p:spPr>
          <a:xfrm>
            <a:off x="9058560" y="4826152"/>
            <a:ext cx="56665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143;p87">
            <a:extLst>
              <a:ext uri="{FF2B5EF4-FFF2-40B4-BE49-F238E27FC236}">
                <a16:creationId xmlns:a16="http://schemas.microsoft.com/office/drawing/2014/main" id="{39F952C7-8B63-8A45-847D-11C11CF795FE}"/>
              </a:ext>
            </a:extLst>
          </p:cNvPr>
          <p:cNvSpPr txBox="1"/>
          <p:nvPr/>
        </p:nvSpPr>
        <p:spPr>
          <a:xfrm rot="5400000">
            <a:off x="8151631" y="4614766"/>
            <a:ext cx="1114845" cy="4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/>
            <a:r>
              <a:rPr lang="en" sz="2400" b="0" dirty="0"/>
              <a:t>Conv</a:t>
            </a:r>
            <a:endParaRPr sz="2400" b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61A44F-4469-AB49-8F52-F2DA230DD1B6}"/>
              </a:ext>
            </a:extLst>
          </p:cNvPr>
          <p:cNvSpPr txBox="1"/>
          <p:nvPr/>
        </p:nvSpPr>
        <p:spPr>
          <a:xfrm>
            <a:off x="1816978" y="6529970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Figure source: </a:t>
            </a:r>
            <a:r>
              <a:rPr lang="en-US" sz="1600" b="0" dirty="0">
                <a:hlinkClick r:id="rId4"/>
              </a:rPr>
              <a:t>J. Johnson</a:t>
            </a:r>
            <a:endParaRPr lang="en-US" sz="1600" b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AC2D6-B7EB-B64B-85CD-EC11F72ABF82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3880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A7C0-7811-9E46-BB5B-AB51D38B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 (RPN)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C437-FAE8-5248-8740-5BE8AD5FB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Idea: put an “anchor box” of fixed size over each position in the feature map and try to predict whether this box is likely to contain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Introduce anchor boxes at multiple scales and aspect ratios to handle a wider range of object sizes and shapes</a:t>
            </a:r>
          </a:p>
        </p:txBody>
      </p:sp>
      <p:sp>
        <p:nvSpPr>
          <p:cNvPr id="24" name="Google Shape;2076;p86">
            <a:extLst>
              <a:ext uri="{FF2B5EF4-FFF2-40B4-BE49-F238E27FC236}">
                <a16:creationId xmlns:a16="http://schemas.microsoft.com/office/drawing/2014/main" id="{5D74E21E-62D2-D944-BE29-57CB05E0BCB5}"/>
              </a:ext>
            </a:extLst>
          </p:cNvPr>
          <p:cNvSpPr/>
          <p:nvPr/>
        </p:nvSpPr>
        <p:spPr>
          <a:xfrm>
            <a:off x="4346022" y="3313105"/>
            <a:ext cx="3560673" cy="3087596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pic>
        <p:nvPicPr>
          <p:cNvPr id="25" name="Google Shape;2077;p86">
            <a:extLst>
              <a:ext uri="{FF2B5EF4-FFF2-40B4-BE49-F238E27FC236}">
                <a16:creationId xmlns:a16="http://schemas.microsoft.com/office/drawing/2014/main" id="{E87C7E8E-7D69-784E-A8CD-C7C29E87AA6A}"/>
              </a:ext>
            </a:extLst>
          </p:cNvPr>
          <p:cNvPicPr preferRelativeResize="0"/>
          <p:nvPr/>
        </p:nvPicPr>
        <p:blipFill rotWithShape="1">
          <a:blip r:embed="rId3">
            <a:alphaModFix amt="50000"/>
          </a:blip>
          <a:srcRect l="9279" r="25734"/>
          <a:stretch/>
        </p:blipFill>
        <p:spPr>
          <a:xfrm>
            <a:off x="4362868" y="3544479"/>
            <a:ext cx="3284272" cy="28428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083;p86">
            <a:extLst>
              <a:ext uri="{FF2B5EF4-FFF2-40B4-BE49-F238E27FC236}">
                <a16:creationId xmlns:a16="http://schemas.microsoft.com/office/drawing/2014/main" id="{0C126771-767D-3542-8B99-0E5F9AF6498F}"/>
              </a:ext>
            </a:extLst>
          </p:cNvPr>
          <p:cNvCxnSpPr/>
          <p:nvPr/>
        </p:nvCxnSpPr>
        <p:spPr>
          <a:xfrm>
            <a:off x="4753166" y="3552476"/>
            <a:ext cx="0" cy="28268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084;p86">
            <a:extLst>
              <a:ext uri="{FF2B5EF4-FFF2-40B4-BE49-F238E27FC236}">
                <a16:creationId xmlns:a16="http://schemas.microsoft.com/office/drawing/2014/main" id="{11CEA4A6-94FA-3C44-9610-00BACD76ECE5}"/>
              </a:ext>
            </a:extLst>
          </p:cNvPr>
          <p:cNvCxnSpPr/>
          <p:nvPr/>
        </p:nvCxnSpPr>
        <p:spPr>
          <a:xfrm>
            <a:off x="4346038" y="5994501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085;p86">
            <a:extLst>
              <a:ext uri="{FF2B5EF4-FFF2-40B4-BE49-F238E27FC236}">
                <a16:creationId xmlns:a16="http://schemas.microsoft.com/office/drawing/2014/main" id="{3FA074A9-6351-4748-B632-CCBA409C2A10}"/>
              </a:ext>
            </a:extLst>
          </p:cNvPr>
          <p:cNvCxnSpPr/>
          <p:nvPr/>
        </p:nvCxnSpPr>
        <p:spPr>
          <a:xfrm>
            <a:off x="5168557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086;p86">
            <a:extLst>
              <a:ext uri="{FF2B5EF4-FFF2-40B4-BE49-F238E27FC236}">
                <a16:creationId xmlns:a16="http://schemas.microsoft.com/office/drawing/2014/main" id="{28ED55FD-58B1-834A-A56A-5ADACB717CE9}"/>
              </a:ext>
            </a:extLst>
          </p:cNvPr>
          <p:cNvCxnSpPr/>
          <p:nvPr/>
        </p:nvCxnSpPr>
        <p:spPr>
          <a:xfrm>
            <a:off x="5574852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2087;p86">
            <a:extLst>
              <a:ext uri="{FF2B5EF4-FFF2-40B4-BE49-F238E27FC236}">
                <a16:creationId xmlns:a16="http://schemas.microsoft.com/office/drawing/2014/main" id="{90B443B2-0831-0E41-9CA9-8642C611D3F4}"/>
              </a:ext>
            </a:extLst>
          </p:cNvPr>
          <p:cNvCxnSpPr/>
          <p:nvPr/>
        </p:nvCxnSpPr>
        <p:spPr>
          <a:xfrm>
            <a:off x="5981146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088;p86">
            <a:extLst>
              <a:ext uri="{FF2B5EF4-FFF2-40B4-BE49-F238E27FC236}">
                <a16:creationId xmlns:a16="http://schemas.microsoft.com/office/drawing/2014/main" id="{CF3083AC-37E0-FC4E-8B2E-6E3C8C622EC7}"/>
              </a:ext>
            </a:extLst>
          </p:cNvPr>
          <p:cNvCxnSpPr/>
          <p:nvPr/>
        </p:nvCxnSpPr>
        <p:spPr>
          <a:xfrm>
            <a:off x="6387440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2089;p86">
            <a:extLst>
              <a:ext uri="{FF2B5EF4-FFF2-40B4-BE49-F238E27FC236}">
                <a16:creationId xmlns:a16="http://schemas.microsoft.com/office/drawing/2014/main" id="{AC29AB80-69B5-0447-8966-FB2AAC007274}"/>
              </a:ext>
            </a:extLst>
          </p:cNvPr>
          <p:cNvCxnSpPr/>
          <p:nvPr/>
        </p:nvCxnSpPr>
        <p:spPr>
          <a:xfrm>
            <a:off x="6793734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2090;p86">
            <a:extLst>
              <a:ext uri="{FF2B5EF4-FFF2-40B4-BE49-F238E27FC236}">
                <a16:creationId xmlns:a16="http://schemas.microsoft.com/office/drawing/2014/main" id="{9764A25C-FB97-C546-A50C-1D7B99A098FB}"/>
              </a:ext>
            </a:extLst>
          </p:cNvPr>
          <p:cNvCxnSpPr/>
          <p:nvPr/>
        </p:nvCxnSpPr>
        <p:spPr>
          <a:xfrm>
            <a:off x="7200028" y="3557941"/>
            <a:ext cx="0" cy="28428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2091;p86">
            <a:extLst>
              <a:ext uri="{FF2B5EF4-FFF2-40B4-BE49-F238E27FC236}">
                <a16:creationId xmlns:a16="http://schemas.microsoft.com/office/drawing/2014/main" id="{A3C82649-3D3C-0740-B913-1F9D50EF2D07}"/>
              </a:ext>
            </a:extLst>
          </p:cNvPr>
          <p:cNvCxnSpPr/>
          <p:nvPr/>
        </p:nvCxnSpPr>
        <p:spPr>
          <a:xfrm>
            <a:off x="4346038" y="5588207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2092;p86">
            <a:extLst>
              <a:ext uri="{FF2B5EF4-FFF2-40B4-BE49-F238E27FC236}">
                <a16:creationId xmlns:a16="http://schemas.microsoft.com/office/drawing/2014/main" id="{A9CAB694-9D06-BD4E-B3CC-D959EAB93581}"/>
              </a:ext>
            </a:extLst>
          </p:cNvPr>
          <p:cNvCxnSpPr/>
          <p:nvPr/>
        </p:nvCxnSpPr>
        <p:spPr>
          <a:xfrm>
            <a:off x="4346038" y="5181913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2093;p86">
            <a:extLst>
              <a:ext uri="{FF2B5EF4-FFF2-40B4-BE49-F238E27FC236}">
                <a16:creationId xmlns:a16="http://schemas.microsoft.com/office/drawing/2014/main" id="{0639AAF1-9253-B44D-83F5-E50FF14CFFC0}"/>
              </a:ext>
            </a:extLst>
          </p:cNvPr>
          <p:cNvCxnSpPr/>
          <p:nvPr/>
        </p:nvCxnSpPr>
        <p:spPr>
          <a:xfrm>
            <a:off x="4346038" y="4775619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2094;p86">
            <a:extLst>
              <a:ext uri="{FF2B5EF4-FFF2-40B4-BE49-F238E27FC236}">
                <a16:creationId xmlns:a16="http://schemas.microsoft.com/office/drawing/2014/main" id="{5BB94F5A-381C-A040-8895-C029A8E82F7A}"/>
              </a:ext>
            </a:extLst>
          </p:cNvPr>
          <p:cNvCxnSpPr/>
          <p:nvPr/>
        </p:nvCxnSpPr>
        <p:spPr>
          <a:xfrm>
            <a:off x="4346038" y="4369324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2095;p86">
            <a:extLst>
              <a:ext uri="{FF2B5EF4-FFF2-40B4-BE49-F238E27FC236}">
                <a16:creationId xmlns:a16="http://schemas.microsoft.com/office/drawing/2014/main" id="{44B31F11-873C-5E46-AFD4-57F4120E5436}"/>
              </a:ext>
            </a:extLst>
          </p:cNvPr>
          <p:cNvCxnSpPr/>
          <p:nvPr/>
        </p:nvCxnSpPr>
        <p:spPr>
          <a:xfrm>
            <a:off x="4346038" y="3963030"/>
            <a:ext cx="33179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2255;p90">
            <a:extLst>
              <a:ext uri="{FF2B5EF4-FFF2-40B4-BE49-F238E27FC236}">
                <a16:creationId xmlns:a16="http://schemas.microsoft.com/office/drawing/2014/main" id="{5F86EEBB-09E4-7746-9748-949930CA1B81}"/>
              </a:ext>
            </a:extLst>
          </p:cNvPr>
          <p:cNvSpPr/>
          <p:nvPr/>
        </p:nvSpPr>
        <p:spPr>
          <a:xfrm>
            <a:off x="5035395" y="3902249"/>
            <a:ext cx="2326194" cy="21542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40" name="Google Shape;2256;p90">
            <a:extLst>
              <a:ext uri="{FF2B5EF4-FFF2-40B4-BE49-F238E27FC236}">
                <a16:creationId xmlns:a16="http://schemas.microsoft.com/office/drawing/2014/main" id="{88685036-55FB-DE48-A136-19D942EBDD52}"/>
              </a:ext>
            </a:extLst>
          </p:cNvPr>
          <p:cNvSpPr/>
          <p:nvPr/>
        </p:nvSpPr>
        <p:spPr>
          <a:xfrm>
            <a:off x="5992133" y="4773011"/>
            <a:ext cx="412693" cy="412693"/>
          </a:xfrm>
          <a:prstGeom prst="rect">
            <a:avLst/>
          </a:prstGeom>
          <a:solidFill>
            <a:srgbClr val="FF0000">
              <a:alpha val="52310"/>
            </a:srgbClr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41" name="Google Shape;2142;p87">
            <a:extLst>
              <a:ext uri="{FF2B5EF4-FFF2-40B4-BE49-F238E27FC236}">
                <a16:creationId xmlns:a16="http://schemas.microsoft.com/office/drawing/2014/main" id="{FA629C1D-08CD-304C-A5A6-C7A5A4D4BFAF}"/>
              </a:ext>
            </a:extLst>
          </p:cNvPr>
          <p:cNvSpPr/>
          <p:nvPr/>
        </p:nvSpPr>
        <p:spPr>
          <a:xfrm rot="5400000">
            <a:off x="7759542" y="4466806"/>
            <a:ext cx="1801131" cy="708615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42" name="Google Shape;2144;p87">
            <a:extLst>
              <a:ext uri="{FF2B5EF4-FFF2-40B4-BE49-F238E27FC236}">
                <a16:creationId xmlns:a16="http://schemas.microsoft.com/office/drawing/2014/main" id="{617E1AC8-E1DE-1E4D-88F3-8E5927DA5642}"/>
              </a:ext>
            </a:extLst>
          </p:cNvPr>
          <p:cNvSpPr txBox="1"/>
          <p:nvPr/>
        </p:nvSpPr>
        <p:spPr>
          <a:xfrm>
            <a:off x="9628327" y="4199424"/>
            <a:ext cx="2063473" cy="9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ctr"/>
            <a:r>
              <a:rPr lang="en" sz="1800" b="0" dirty="0">
                <a:solidFill>
                  <a:srgbClr val="FF0000"/>
                </a:solidFill>
              </a:rPr>
              <a:t>Anchor is object?</a:t>
            </a:r>
          </a:p>
          <a:p>
            <a:pPr algn="ctr"/>
            <a:r>
              <a:rPr lang="en" sz="1800" b="0" dirty="0">
                <a:solidFill>
                  <a:srgbClr val="FF9900"/>
                </a:solidFill>
              </a:rPr>
              <a:t>Anchor is object?</a:t>
            </a:r>
          </a:p>
          <a:p>
            <a:pPr algn="ctr"/>
            <a:r>
              <a:rPr lang="en-US" sz="1800" b="0" dirty="0">
                <a:solidFill>
                  <a:srgbClr val="0070C0"/>
                </a:solidFill>
              </a:rPr>
              <a:t>Anchor is object?</a:t>
            </a:r>
          </a:p>
          <a:p>
            <a:pPr algn="ctr"/>
            <a:r>
              <a:rPr lang="en-US" sz="1800" b="0" dirty="0">
                <a:solidFill>
                  <a:srgbClr val="8EFA00"/>
                </a:solidFill>
              </a:rPr>
              <a:t>Anchor is object?</a:t>
            </a:r>
            <a:endParaRPr sz="1800" b="0" dirty="0">
              <a:solidFill>
                <a:srgbClr val="8EFA00"/>
              </a:solidFill>
            </a:endParaRPr>
          </a:p>
        </p:txBody>
      </p:sp>
      <p:cxnSp>
        <p:nvCxnSpPr>
          <p:cNvPr id="43" name="Google Shape;2145;p87">
            <a:extLst>
              <a:ext uri="{FF2B5EF4-FFF2-40B4-BE49-F238E27FC236}">
                <a16:creationId xmlns:a16="http://schemas.microsoft.com/office/drawing/2014/main" id="{AEA46765-BEC2-E34E-AB4D-32521DC03BF9}"/>
              </a:ext>
            </a:extLst>
          </p:cNvPr>
          <p:cNvCxnSpPr/>
          <p:nvPr/>
        </p:nvCxnSpPr>
        <p:spPr>
          <a:xfrm>
            <a:off x="9058560" y="4826152"/>
            <a:ext cx="56665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" name="Google Shape;2143;p87">
            <a:extLst>
              <a:ext uri="{FF2B5EF4-FFF2-40B4-BE49-F238E27FC236}">
                <a16:creationId xmlns:a16="http://schemas.microsoft.com/office/drawing/2014/main" id="{422BEA96-532D-9D45-A9AC-9A3FE1E24C94}"/>
              </a:ext>
            </a:extLst>
          </p:cNvPr>
          <p:cNvSpPr txBox="1"/>
          <p:nvPr/>
        </p:nvSpPr>
        <p:spPr>
          <a:xfrm rot="5400000">
            <a:off x="8151631" y="4614766"/>
            <a:ext cx="1114845" cy="4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/>
            <a:r>
              <a:rPr lang="en" sz="2400" b="0" dirty="0"/>
              <a:t>Conv</a:t>
            </a:r>
            <a:endParaRPr sz="2400" b="0" dirty="0"/>
          </a:p>
        </p:txBody>
      </p:sp>
      <p:sp>
        <p:nvSpPr>
          <p:cNvPr id="45" name="Google Shape;2257;p90">
            <a:extLst>
              <a:ext uri="{FF2B5EF4-FFF2-40B4-BE49-F238E27FC236}">
                <a16:creationId xmlns:a16="http://schemas.microsoft.com/office/drawing/2014/main" id="{8E9F4E36-0473-A649-834A-B4E5F130A281}"/>
              </a:ext>
            </a:extLst>
          </p:cNvPr>
          <p:cNvSpPr/>
          <p:nvPr/>
        </p:nvSpPr>
        <p:spPr>
          <a:xfrm>
            <a:off x="5615243" y="4381582"/>
            <a:ext cx="1166496" cy="1179703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46" name="Google Shape;2258;p90">
            <a:extLst>
              <a:ext uri="{FF2B5EF4-FFF2-40B4-BE49-F238E27FC236}">
                <a16:creationId xmlns:a16="http://schemas.microsoft.com/office/drawing/2014/main" id="{4B4D844D-A9EE-3149-9A81-51BE781A964C}"/>
              </a:ext>
            </a:extLst>
          </p:cNvPr>
          <p:cNvSpPr/>
          <p:nvPr/>
        </p:nvSpPr>
        <p:spPr>
          <a:xfrm>
            <a:off x="5309319" y="3413038"/>
            <a:ext cx="1778337" cy="3216362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47" name="Google Shape;2259;p90">
            <a:extLst>
              <a:ext uri="{FF2B5EF4-FFF2-40B4-BE49-F238E27FC236}">
                <a16:creationId xmlns:a16="http://schemas.microsoft.com/office/drawing/2014/main" id="{17189456-FAEF-134B-89F4-86E12A6CAE0F}"/>
              </a:ext>
            </a:extLst>
          </p:cNvPr>
          <p:cNvSpPr/>
          <p:nvPr/>
        </p:nvSpPr>
        <p:spPr>
          <a:xfrm>
            <a:off x="4319779" y="4202036"/>
            <a:ext cx="3757421" cy="1638373"/>
          </a:xfrm>
          <a:prstGeom prst="rect">
            <a:avLst/>
          </a:prstGeom>
          <a:noFill/>
          <a:ln w="38100" cap="flat" cmpd="sng">
            <a:solidFill>
              <a:srgbClr val="8EF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487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A09121-6C18-6B43-A1B2-49D8F12DF4DD}"/>
              </a:ext>
            </a:extLst>
          </p:cNvPr>
          <p:cNvSpPr txBox="1"/>
          <p:nvPr/>
        </p:nvSpPr>
        <p:spPr>
          <a:xfrm>
            <a:off x="1816978" y="6529970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Figure source: </a:t>
            </a:r>
            <a:r>
              <a:rPr lang="en-US" sz="1600" b="0" dirty="0">
                <a:hlinkClick r:id="rId4"/>
              </a:rPr>
              <a:t>J. Johnson</a:t>
            </a:r>
            <a:endParaRPr lang="en-US" sz="1600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7BF220-5D13-0948-B983-DCA9BC92C431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973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 animBg="1"/>
      <p:bldP spid="46" grpId="0" animBg="1"/>
      <p:bldP spid="4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55FF-30B3-D040-ACFA-8283A7FB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Learned Region Proposals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00BF2-06D2-D14F-9DD8-8A03F924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7"/>
          <a:stretch/>
        </p:blipFill>
        <p:spPr>
          <a:xfrm>
            <a:off x="3365554" y="1005840"/>
            <a:ext cx="5460890" cy="49061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3D166-B4E4-9D4B-AE78-8E7A35CBB2D8}"/>
              </a:ext>
            </a:extLst>
          </p:cNvPr>
          <p:cNvSpPr txBox="1"/>
          <p:nvPr/>
        </p:nvSpPr>
        <p:spPr>
          <a:xfrm>
            <a:off x="4347571" y="5911948"/>
            <a:ext cx="349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[Jiang and Learned-Miller. FG 2017]</a:t>
            </a:r>
          </a:p>
        </p:txBody>
      </p:sp>
    </p:spTree>
    <p:extLst>
      <p:ext uri="{BB962C8B-B14F-4D97-AF65-F5344CB8AC3E}">
        <p14:creationId xmlns:p14="http://schemas.microsoft.com/office/powerpoint/2010/main" val="479322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results</a:t>
            </a:r>
          </a:p>
        </p:txBody>
      </p:sp>
      <p:pic>
        <p:nvPicPr>
          <p:cNvPr id="5" name="Picture 4" descr="Screen Shot 2016-04-25 at 12.44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30400"/>
            <a:ext cx="9144000" cy="2990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48B9A5-B857-E743-A70D-43BF216A3323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45107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progress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0" y="1693337"/>
            <a:ext cx="8952381" cy="5032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37795" y="2713342"/>
            <a:ext cx="118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</a:rPr>
              <a:t>R-CNNv1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67600" y="2005343"/>
            <a:ext cx="153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Fast R-CNN</a:t>
            </a:r>
          </a:p>
        </p:txBody>
      </p:sp>
      <p:sp>
        <p:nvSpPr>
          <p:cNvPr id="11" name="Oval 10"/>
          <p:cNvSpPr/>
          <p:nvPr/>
        </p:nvSpPr>
        <p:spPr>
          <a:xfrm>
            <a:off x="7787983" y="3044908"/>
            <a:ext cx="322662" cy="32266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921397" y="2329426"/>
            <a:ext cx="322662" cy="32266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5046617" y="1489167"/>
            <a:ext cx="548640" cy="374468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51988" y="271520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Before CNNs</a:t>
            </a:r>
          </a:p>
        </p:txBody>
      </p:sp>
      <p:sp>
        <p:nvSpPr>
          <p:cNvPr id="18" name="Left Brace 17"/>
          <p:cNvSpPr/>
          <p:nvPr/>
        </p:nvSpPr>
        <p:spPr>
          <a:xfrm rot="16200000">
            <a:off x="8434255" y="2878185"/>
            <a:ext cx="548640" cy="151529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020948" y="3840167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After CNNs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48600" y="16392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Faster R-CNN</a:t>
            </a:r>
          </a:p>
        </p:txBody>
      </p:sp>
      <p:sp>
        <p:nvSpPr>
          <p:cNvPr id="21" name="Oval 20"/>
          <p:cNvSpPr/>
          <p:nvPr/>
        </p:nvSpPr>
        <p:spPr>
          <a:xfrm>
            <a:off x="9302397" y="1963338"/>
            <a:ext cx="322662" cy="32266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86E67-4936-8B4E-9997-C1D1F083C9CD}"/>
              </a:ext>
            </a:extLst>
          </p:cNvPr>
          <p:cNvSpPr txBox="1"/>
          <p:nvPr/>
        </p:nvSpPr>
        <p:spPr>
          <a:xfrm>
            <a:off x="1816978" y="6529970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Figure source: </a:t>
            </a:r>
            <a:r>
              <a:rPr lang="en-US" sz="1600" b="0" dirty="0">
                <a:hlinkClick r:id="rId4"/>
              </a:rPr>
              <a:t>J. Johnson</a:t>
            </a:r>
            <a:endParaRPr lang="en-US" sz="1600" b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471C0D-99FD-6544-A5F8-CE7B9164175B}"/>
              </a:ext>
            </a:extLst>
          </p:cNvPr>
          <p:cNvSpPr txBox="1"/>
          <p:nvPr/>
        </p:nvSpPr>
        <p:spPr>
          <a:xfrm>
            <a:off x="0" y="6581001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274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1" grpId="0" animBg="1"/>
      <p:bldP spid="13" grpId="0" animBg="1"/>
      <p:bldP spid="20" grpId="0"/>
      <p:bldP spid="2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75E5-B6C0-C34D-AC00-05A1DD9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ImageNet Pre-training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EA9006-FC1E-F641-9B34-F48E051DA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79233"/>
            <a:ext cx="6206370" cy="5029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66DEF-3BCB-B04E-9167-3F6B7D38CF4C}"/>
              </a:ext>
            </a:extLst>
          </p:cNvPr>
          <p:cNvSpPr txBox="1"/>
          <p:nvPr/>
        </p:nvSpPr>
        <p:spPr>
          <a:xfrm>
            <a:off x="1451052" y="5802923"/>
            <a:ext cx="540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[He et al., Rethinking ImageNet Pre-training. ICCV 2019]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CA8AD-1420-2F4D-94A1-BCF04030856A}"/>
              </a:ext>
            </a:extLst>
          </p:cNvPr>
          <p:cNvSpPr txBox="1"/>
          <p:nvPr/>
        </p:nvSpPr>
        <p:spPr>
          <a:xfrm>
            <a:off x="7244862" y="1596683"/>
            <a:ext cx="46775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If there are sufficient data for a downstream task</a:t>
            </a:r>
            <a:r>
              <a:rPr lang="en-US" sz="2800" dirty="0"/>
              <a:t>, the model trained from random initialization </a:t>
            </a:r>
            <a:r>
              <a:rPr lang="en-US" sz="2800" dirty="0">
                <a:solidFill>
                  <a:schemeClr val="accent2"/>
                </a:solidFill>
              </a:rPr>
              <a:t>needs more iterations to converge</a:t>
            </a:r>
            <a:r>
              <a:rPr lang="en-US" sz="2800" dirty="0"/>
              <a:t>, but converges to a solution that is </a:t>
            </a:r>
            <a:r>
              <a:rPr lang="en-US" sz="2800" i="1" dirty="0">
                <a:solidFill>
                  <a:schemeClr val="accent2"/>
                </a:solidFill>
              </a:rPr>
              <a:t>no worse than </a:t>
            </a:r>
            <a:r>
              <a:rPr lang="en-US" sz="2800" i="1" dirty="0"/>
              <a:t>the counterpart pre-trained on ImageNet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864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2EF53-C687-3A4E-A110-035EA2D8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Convolutional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DC99-A9F8-644F-B396-C8D0D4B4797B}"/>
              </a:ext>
            </a:extLst>
          </p:cNvPr>
          <p:cNvSpPr txBox="1"/>
          <p:nvPr/>
        </p:nvSpPr>
        <p:spPr>
          <a:xfrm>
            <a:off x="3217999" y="1486883"/>
            <a:ext cx="57560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Download big datasets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Design CNN architecture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Initialize Weights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For t = 1 to T: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Form minibatch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Compute loss + gradient</a:t>
            </a:r>
          </a:p>
          <a:p>
            <a:pPr marL="800100" lvl="1" indent="-342900" defTabSz="4572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Update Weights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3600" dirty="0">
                <a:solidFill>
                  <a:srgbClr val="E7E6E6">
                    <a:lumMod val="90000"/>
                  </a:srgbClr>
                </a:solidFill>
                <a:latin typeface="Calibri" panose="020F0502020204030204"/>
              </a:rPr>
              <a:t> Apply trained model to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81D0F-4CDB-6B46-85E7-F7F205B2BE82}"/>
              </a:ext>
            </a:extLst>
          </p:cNvPr>
          <p:cNvSpPr txBox="1"/>
          <p:nvPr/>
        </p:nvSpPr>
        <p:spPr>
          <a:xfrm>
            <a:off x="7616457" y="2736503"/>
            <a:ext cx="2190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If the model is big, won’t we overfit?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E1050-49B2-334A-9D44-BCAA7828B87B}"/>
              </a:ext>
            </a:extLst>
          </p:cNvPr>
          <p:cNvSpPr txBox="1"/>
          <p:nvPr/>
        </p:nvSpPr>
        <p:spPr>
          <a:xfrm>
            <a:off x="0" y="6581001"/>
            <a:ext cx="2314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 </a:t>
            </a:r>
            <a:r>
              <a:rPr lang="en-US" sz="1200" dirty="0" err="1"/>
              <a:t>Fouhey</a:t>
            </a:r>
            <a:r>
              <a:rPr lang="en-US" sz="1200" dirty="0"/>
              <a:t> &amp; J Johnson</a:t>
            </a:r>
          </a:p>
        </p:txBody>
      </p:sp>
    </p:spTree>
    <p:extLst>
      <p:ext uri="{BB962C8B-B14F-4D97-AF65-F5344CB8AC3E}">
        <p14:creationId xmlns:p14="http://schemas.microsoft.com/office/powerpoint/2010/main" val="6789382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D43A-FAD4-3C40-88FB-A9E5F1C8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4D43C-00AA-024D-96ED-8884D3A0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bit more about Faster R-CNN (two-stage detectors)</a:t>
            </a:r>
          </a:p>
          <a:p>
            <a:r>
              <a:rPr lang="en-US" dirty="0"/>
              <a:t>One-stage detectors (YOLO, SSD, </a:t>
            </a:r>
            <a:r>
              <a:rPr lang="en-US" dirty="0" err="1"/>
              <a:t>RetinaNet</a:t>
            </a:r>
            <a:r>
              <a:rPr lang="en-US" dirty="0"/>
              <a:t>)</a:t>
            </a:r>
          </a:p>
          <a:p>
            <a:r>
              <a:rPr lang="en-US" dirty="0"/>
              <a:t>Recent trends</a:t>
            </a:r>
          </a:p>
        </p:txBody>
      </p:sp>
    </p:spTree>
    <p:extLst>
      <p:ext uri="{BB962C8B-B14F-4D97-AF65-F5344CB8AC3E}">
        <p14:creationId xmlns:p14="http://schemas.microsoft.com/office/powerpoint/2010/main" val="1920264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5620</TotalTime>
  <Words>6260</Words>
  <Application>Microsoft Macintosh PowerPoint</Application>
  <PresentationFormat>Widescreen</PresentationFormat>
  <Paragraphs>1313</Paragraphs>
  <Slides>90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Helvetica Neue Light</vt:lpstr>
      <vt:lpstr>Office Theme</vt:lpstr>
      <vt:lpstr>2_Office Theme</vt:lpstr>
      <vt:lpstr>3_Office Theme</vt:lpstr>
      <vt:lpstr>1_Office Theme</vt:lpstr>
      <vt:lpstr>4_Office Theme</vt:lpstr>
      <vt:lpstr>5_Office Theme</vt:lpstr>
      <vt:lpstr>6_Office Theme</vt:lpstr>
      <vt:lpstr>Object Detection (part 1)</vt:lpstr>
      <vt:lpstr>Announcement</vt:lpstr>
      <vt:lpstr>Recap</vt:lpstr>
      <vt:lpstr>From AlexNet, VGG, to ResNet</vt:lpstr>
      <vt:lpstr>AlexNet vs VGG-16: Much Bigger! </vt:lpstr>
      <vt:lpstr>ImageNet Classification Challenge</vt:lpstr>
      <vt:lpstr>ImageNet Classification Challenge</vt:lpstr>
      <vt:lpstr>Recap: Training CNNs</vt:lpstr>
      <vt:lpstr>Training Convolutional Networks</vt:lpstr>
      <vt:lpstr>Regularizing CNNs: Weight Decay</vt:lpstr>
      <vt:lpstr>Regularizing CNNs: Data Augmentation</vt:lpstr>
      <vt:lpstr>Regularizing CNNs: Data Augmentation</vt:lpstr>
      <vt:lpstr>Training Convolutional Networks</vt:lpstr>
      <vt:lpstr>Training Convolutional Networks</vt:lpstr>
      <vt:lpstr>Transfer Learning: Feature Extraction</vt:lpstr>
      <vt:lpstr>Transfer Learning: Feature Extraction</vt:lpstr>
      <vt:lpstr>Transfer Learning: Fine-Tuning</vt:lpstr>
      <vt:lpstr>Transfer Learning: Fine-Tuning</vt:lpstr>
      <vt:lpstr>Today’s Class: Object Detection</vt:lpstr>
      <vt:lpstr>Computer Vision Tasks</vt:lpstr>
      <vt:lpstr>Object Detection: Task Definition</vt:lpstr>
      <vt:lpstr>Detecting a Single Object</vt:lpstr>
      <vt:lpstr>Detecting a Single Object</vt:lpstr>
      <vt:lpstr>Detecting a Single Object</vt:lpstr>
      <vt:lpstr>Detecting a Single Object</vt:lpstr>
      <vt:lpstr>Detecting a Single Object</vt:lpstr>
      <vt:lpstr>Detecting a Single Object</vt:lpstr>
      <vt:lpstr>Detecting a Single Object</vt:lpstr>
      <vt:lpstr>Object Detection: Challenges</vt:lpstr>
      <vt:lpstr>Detecting Multiple Objects</vt:lpstr>
      <vt:lpstr>Multiple Objects: Sliding Window</vt:lpstr>
      <vt:lpstr>Multiple Objects: Sliding Window</vt:lpstr>
      <vt:lpstr>Multiple Objects: Sliding Window</vt:lpstr>
      <vt:lpstr>Multiple Objects: Sliding Window</vt:lpstr>
      <vt:lpstr>Multiple Objects: Sliding Window</vt:lpstr>
      <vt:lpstr>Multiple Objects: Sliding Window</vt:lpstr>
      <vt:lpstr>Multiple Objects: Sliding Window</vt:lpstr>
      <vt:lpstr>Multiple Objects: Sliding Window</vt:lpstr>
      <vt:lpstr>Approaches to detection: Object proposals</vt:lpstr>
      <vt:lpstr>Selective search for detection</vt:lpstr>
      <vt:lpstr>Selective search for detection</vt:lpstr>
      <vt:lpstr>Another proposal method: EdgeBoxes</vt:lpstr>
      <vt:lpstr>Other Object Proposal Methods</vt:lpstr>
      <vt:lpstr>Detection strategies: Summary</vt:lpstr>
      <vt:lpstr>R-CNN: Region-Based CNN</vt:lpstr>
      <vt:lpstr>R-CNN: Region-Based CNN</vt:lpstr>
      <vt:lpstr>R-CNN: Region-Based CNN</vt:lpstr>
      <vt:lpstr>R-CNN: Region-Based CNN</vt:lpstr>
      <vt:lpstr>R-CNN: Region-Based CNN</vt:lpstr>
      <vt:lpstr>R-CNN: Region-Based CNN</vt:lpstr>
      <vt:lpstr>R-CNN: Region-Based CNN</vt:lpstr>
      <vt:lpstr>R-CNN: Test-time</vt:lpstr>
      <vt:lpstr>R-CNN Performance</vt:lpstr>
      <vt:lpstr>Comparing Boxes: Intersection over Union</vt:lpstr>
      <vt:lpstr>Comparing Boxes: Intersection over Union</vt:lpstr>
      <vt:lpstr>Comparing Boxes: Intersection over Union</vt:lpstr>
      <vt:lpstr>Comparing Boxes: Intersection over Union</vt:lpstr>
      <vt:lpstr>Comparing Boxes: Intersection over Union</vt:lpstr>
      <vt:lpstr>Comparing Boxes: Intersection over Union</vt:lpstr>
      <vt:lpstr>Evaluating Detectors</vt:lpstr>
      <vt:lpstr>PASCAL VOC Challenge (2005-2012)</vt:lpstr>
      <vt:lpstr>Progress on PASCAL detection</vt:lpstr>
      <vt:lpstr>More challenging benchmark: COCO</vt:lpstr>
      <vt:lpstr>COCO dataset: Tasks</vt:lpstr>
      <vt:lpstr>COCO detection metrics</vt:lpstr>
      <vt:lpstr>R-CNN: Region-Based CNN</vt:lpstr>
      <vt:lpstr>R-CNN pros and cons</vt:lpstr>
      <vt:lpstr>R-CNN: Region-Based 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RoIPool and RoIAlign</vt:lpstr>
      <vt:lpstr>RoIPool and RoIAlign</vt:lpstr>
      <vt:lpstr>Fast R-CNN results</vt:lpstr>
      <vt:lpstr>Faster R-CNN: Learnable Region Proposals</vt:lpstr>
      <vt:lpstr>Region proposal network (RPN)</vt:lpstr>
      <vt:lpstr>Region proposal network (RPN)</vt:lpstr>
      <vt:lpstr>Region proposal network (RPN)</vt:lpstr>
      <vt:lpstr>Region proposal network (RPN)</vt:lpstr>
      <vt:lpstr>Effectiveness of Learned Region Proposals</vt:lpstr>
      <vt:lpstr>Faster R-CNN results</vt:lpstr>
      <vt:lpstr>Object detection progress</vt:lpstr>
      <vt:lpstr>Effectiveness of ImageNet Pre-training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Epipolar Geometry and Stereo Vision</dc:title>
  <dc:creator>Jiang, Huaizu</dc:creator>
  <cp:lastModifiedBy>Jiang, Huaizu</cp:lastModifiedBy>
  <cp:revision>334</cp:revision>
  <dcterms:created xsi:type="dcterms:W3CDTF">2021-10-14T01:21:43Z</dcterms:created>
  <dcterms:modified xsi:type="dcterms:W3CDTF">2021-11-22T16:00:22Z</dcterms:modified>
</cp:coreProperties>
</file>